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390" r:id="rId3"/>
    <p:sldId id="407" r:id="rId4"/>
    <p:sldId id="321" r:id="rId5"/>
    <p:sldId id="322" r:id="rId6"/>
    <p:sldId id="272" r:id="rId7"/>
    <p:sldId id="394" r:id="rId8"/>
    <p:sldId id="395" r:id="rId9"/>
    <p:sldId id="392" r:id="rId10"/>
    <p:sldId id="404" r:id="rId11"/>
    <p:sldId id="396" r:id="rId12"/>
    <p:sldId id="397" r:id="rId13"/>
    <p:sldId id="399" r:id="rId14"/>
    <p:sldId id="405" r:id="rId15"/>
    <p:sldId id="400" r:id="rId16"/>
    <p:sldId id="406" r:id="rId17"/>
    <p:sldId id="401" r:id="rId18"/>
    <p:sldId id="402" r:id="rId19"/>
    <p:sldId id="403" r:id="rId20"/>
    <p:sldId id="335" r:id="rId21"/>
  </p:sldIdLst>
  <p:sldSz cx="9906000" cy="6858000" type="A4"/>
  <p:notesSz cx="6858000" cy="994568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3366CC"/>
    <a:srgbClr val="336699"/>
    <a:srgbClr val="FF6600"/>
    <a:srgbClr val="FF9900"/>
    <a:srgbClr val="FF6699"/>
    <a:srgbClr val="00FF99"/>
    <a:srgbClr val="FF9933"/>
    <a:srgbClr val="FFCC99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ddels stil 2 - aks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iddels stil 3 - aks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526" autoAdjust="0"/>
    <p:restoredTop sz="99179" autoAdjust="0"/>
  </p:normalViewPr>
  <p:slideViewPr>
    <p:cSldViewPr>
      <p:cViewPr varScale="1">
        <p:scale>
          <a:sx n="50" d="100"/>
          <a:sy n="50" d="100"/>
        </p:scale>
        <p:origin x="-1579" y="-7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7" d="100"/>
          <a:sy n="77" d="100"/>
        </p:scale>
        <p:origin x="-1498" y="1502"/>
      </p:cViewPr>
      <p:guideLst>
        <p:guide orient="horz" pos="31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9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1"/>
            <a:ext cx="2971800" cy="49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10"/>
            <a:ext cx="2971800" cy="49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10"/>
            <a:ext cx="2971800" cy="49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881C08-E263-4406-994B-AB7EF9D00B77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9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1"/>
            <a:ext cx="2971800" cy="49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6600" y="744538"/>
            <a:ext cx="5386388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3594"/>
            <a:ext cx="5486400" cy="4476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186"/>
            <a:ext cx="2971800" cy="49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186"/>
            <a:ext cx="2971800" cy="49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6C6370-233C-40B0-9D12-D6AAA0C3A1B7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702276-2FFE-4F86-8A57-472D280F8B49}" type="slidenum">
              <a:rPr lang="nb-NO"/>
              <a:pPr/>
              <a:t>1</a:t>
            </a:fld>
            <a:endParaRPr lang="nb-NO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4538"/>
            <a:ext cx="5386388" cy="3730625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Forelesning = ”Nøkkel” til Verkstedsboka…</a:t>
            </a:r>
          </a:p>
          <a:p>
            <a:r>
              <a:rPr lang="nb-NO" dirty="0" smtClean="0"/>
              <a:t>                    = </a:t>
            </a:r>
            <a:r>
              <a:rPr lang="nb-NO" dirty="0" err="1" smtClean="0"/>
              <a:t>Intro</a:t>
            </a:r>
            <a:r>
              <a:rPr lang="nb-NO" dirty="0" smtClean="0"/>
              <a:t> + øving</a:t>
            </a:r>
            <a:endParaRPr lang="nb-NO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D94AE-F507-4C70-92A7-2093EE32EA28}" type="slidenum">
              <a:rPr lang="nb-NO"/>
              <a:pPr/>
              <a:t>20</a:t>
            </a:fld>
            <a:endParaRPr lang="nb-NO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5813" y="779463"/>
            <a:ext cx="5289550" cy="366395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56069"/>
            <a:ext cx="5029200" cy="4439430"/>
          </a:xfrm>
        </p:spPr>
        <p:txBody>
          <a:bodyPr/>
          <a:lstStyle/>
          <a:p>
            <a:r>
              <a:rPr lang="nb-NO" dirty="0" smtClean="0"/>
              <a:t>Min vanligste evalueringsform – enten gruppa er på 3 eller 150 deltakere…</a:t>
            </a:r>
          </a:p>
          <a:p>
            <a:r>
              <a:rPr lang="nb-NO" dirty="0" smtClean="0"/>
              <a:t>Tar bar 3-5 minutter i rommet.</a:t>
            </a:r>
          </a:p>
          <a:p>
            <a:endParaRPr lang="nb-NO" dirty="0" smtClean="0"/>
          </a:p>
          <a:p>
            <a:r>
              <a:rPr lang="nb-NO" dirty="0" smtClean="0"/>
              <a:t>NB! Presiser at det ikke ønskes </a:t>
            </a:r>
            <a:r>
              <a:rPr lang="nb-NO" dirty="0" err="1" smtClean="0"/>
              <a:t>karaktergiving</a:t>
            </a:r>
            <a:r>
              <a:rPr lang="nb-NO" dirty="0" smtClean="0"/>
              <a:t>, </a:t>
            </a:r>
            <a:r>
              <a:rPr lang="nb-NO" smtClean="0"/>
              <a:t>men utsagn!</a:t>
            </a:r>
            <a:endParaRPr lang="nb-NO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736600" y="744538"/>
            <a:ext cx="5386388" cy="3730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Tredelt dag:</a:t>
            </a:r>
          </a:p>
          <a:p>
            <a:r>
              <a:rPr lang="nb-NO" dirty="0" smtClean="0"/>
              <a:t>1- åpning/oppstart = nøkkel i alt samspill </a:t>
            </a:r>
          </a:p>
          <a:p>
            <a:r>
              <a:rPr lang="nb-NO" dirty="0" smtClean="0"/>
              <a:t>2- metodikk/øvelse = </a:t>
            </a:r>
            <a:r>
              <a:rPr lang="nb-NO" dirty="0" err="1" smtClean="0"/>
              <a:t>learning</a:t>
            </a:r>
            <a:r>
              <a:rPr lang="nb-NO" dirty="0" smtClean="0"/>
              <a:t> by </a:t>
            </a:r>
            <a:r>
              <a:rPr lang="nb-NO" dirty="0" err="1" smtClean="0"/>
              <a:t>doing</a:t>
            </a:r>
            <a:endParaRPr lang="nb-NO" dirty="0" smtClean="0"/>
          </a:p>
          <a:p>
            <a:r>
              <a:rPr lang="nb-NO" dirty="0" smtClean="0"/>
              <a:t>3 – oppsummering ≠ fasit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C6370-233C-40B0-9D12-D6AAA0C3A1B7}" type="slidenum">
              <a:rPr lang="nb-NO" smtClean="0"/>
              <a:pPr/>
              <a:t>3</a:t>
            </a:fld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6E36EB-86B1-4AD5-8DBC-FB53B632BB57}" type="slidenum">
              <a:rPr lang="nb-NO"/>
              <a:pPr/>
              <a:t>4</a:t>
            </a:fld>
            <a:endParaRPr lang="nb-NO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5013" y="744538"/>
            <a:ext cx="5387975" cy="3730625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 smtClean="0"/>
              <a:t>Hvorfor</a:t>
            </a:r>
            <a:r>
              <a:rPr lang="nb-NO" dirty="0" smtClean="0"/>
              <a:t> trenger </a:t>
            </a:r>
            <a:r>
              <a:rPr lang="nb-NO" u="sng" dirty="0" smtClean="0"/>
              <a:t>vi som planlegger/beslutningsfatter </a:t>
            </a:r>
            <a:r>
              <a:rPr lang="nb-NO" dirty="0" smtClean="0"/>
              <a:t>medvirkning?</a:t>
            </a:r>
          </a:p>
          <a:p>
            <a:r>
              <a:rPr lang="nb-NO" dirty="0" smtClean="0"/>
              <a:t>    = kontekstforståelse (Hva slags plan/regler, situasjon, aktører….)</a:t>
            </a:r>
          </a:p>
          <a:p>
            <a:endParaRPr lang="nb-NO" dirty="0" smtClean="0"/>
          </a:p>
          <a:p>
            <a:r>
              <a:rPr lang="nb-NO" b="1" dirty="0" smtClean="0"/>
              <a:t>Hva</a:t>
            </a:r>
            <a:r>
              <a:rPr lang="nb-NO" dirty="0" smtClean="0"/>
              <a:t> trenger </a:t>
            </a:r>
            <a:r>
              <a:rPr lang="nb-NO" b="1" dirty="0" smtClean="0"/>
              <a:t>vi</a:t>
            </a:r>
            <a:r>
              <a:rPr lang="nb-NO" dirty="0" smtClean="0"/>
              <a:t> å få via medvirkningen?</a:t>
            </a:r>
          </a:p>
          <a:p>
            <a:pPr marL="228600" indent="-228600">
              <a:buAutoNum type="arabicParenR"/>
            </a:pPr>
            <a:r>
              <a:rPr lang="nb-NO" dirty="0" smtClean="0"/>
              <a:t>Lokalkunnskap…..</a:t>
            </a:r>
          </a:p>
          <a:p>
            <a:pPr marL="228600" indent="-228600">
              <a:buAutoNum type="arabicParenR"/>
            </a:pPr>
            <a:r>
              <a:rPr lang="nb-NO" dirty="0" smtClean="0"/>
              <a:t>Deliberasjon/diskurs……</a:t>
            </a:r>
          </a:p>
          <a:p>
            <a:pPr marL="228600" indent="-228600">
              <a:buAutoNum type="arabicParenR"/>
            </a:pPr>
            <a:endParaRPr lang="nb-NO" dirty="0" smtClean="0"/>
          </a:p>
          <a:p>
            <a:pPr marL="228600" indent="-228600"/>
            <a:r>
              <a:rPr lang="nb-NO" b="1" dirty="0" smtClean="0"/>
              <a:t>Hva tror folk </a:t>
            </a:r>
            <a:r>
              <a:rPr lang="nb-NO" dirty="0" smtClean="0"/>
              <a:t>de skal få være med på og hvorfor?</a:t>
            </a:r>
            <a:endParaRPr lang="nb-NO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30F132-6E52-4FBC-968D-929FEA5620EE}" type="slidenum">
              <a:rPr lang="nb-NO"/>
              <a:pPr/>
              <a:t>5</a:t>
            </a:fld>
            <a:endParaRPr lang="nb-NO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4538"/>
            <a:ext cx="5386388" cy="3730625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b-NO" dirty="0" smtClean="0"/>
              <a:t>Sørg for en </a:t>
            </a:r>
            <a:r>
              <a:rPr lang="nb-NO" b="1" dirty="0" smtClean="0"/>
              <a:t>klar</a:t>
            </a:r>
            <a:r>
              <a:rPr lang="nb-NO" dirty="0" smtClean="0"/>
              <a:t> ”medvirkningskontrakt” med deltakerne tidlig! ellers…….</a:t>
            </a:r>
          </a:p>
          <a:p>
            <a:pPr eaLnBrk="1" hangingPunct="1"/>
            <a:r>
              <a:rPr lang="nb-NO" dirty="0" smtClean="0"/>
              <a:t>               ”Målet er ikke å være på toppen, men å vite hvor man står!”</a:t>
            </a:r>
          </a:p>
          <a:p>
            <a:pPr eaLnBrk="1" hangingPunct="1"/>
            <a:r>
              <a:rPr lang="nb-NO" dirty="0" smtClean="0"/>
              <a:t>               = del av kontekstforståelsen.</a:t>
            </a:r>
          </a:p>
          <a:p>
            <a:pPr eaLnBrk="1" hangingPunct="1"/>
            <a:endParaRPr lang="nb-NO" dirty="0" smtClean="0"/>
          </a:p>
          <a:p>
            <a:pPr eaLnBrk="1" hangingPunct="1"/>
            <a:r>
              <a:rPr lang="nb-NO" dirty="0" smtClean="0"/>
              <a:t>Men </a:t>
            </a:r>
            <a:r>
              <a:rPr lang="nb-NO" b="1" dirty="0" smtClean="0"/>
              <a:t>hvem skal/bør medvirke</a:t>
            </a:r>
            <a:r>
              <a:rPr lang="nb-NO" dirty="0" smtClean="0"/>
              <a:t>….?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1F81E1-3DCD-4344-A6F2-3AA73447C2A4}" type="slidenum">
              <a:rPr lang="nb-NO"/>
              <a:pPr/>
              <a:t>6</a:t>
            </a:fld>
            <a:endParaRPr lang="nb-NO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4538"/>
            <a:ext cx="5386388" cy="3730625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23594"/>
            <a:ext cx="5029200" cy="4476777"/>
          </a:xfrm>
        </p:spPr>
        <p:txBody>
          <a:bodyPr/>
          <a:lstStyle/>
          <a:p>
            <a:r>
              <a:rPr lang="nb-NO" dirty="0" smtClean="0"/>
              <a:t>Hvis  mål og virkemidler er kjent og omforent: </a:t>
            </a:r>
            <a:r>
              <a:rPr lang="nb-NO" b="1" dirty="0" smtClean="0"/>
              <a:t>Ekspertutredning</a:t>
            </a:r>
            <a:endParaRPr lang="nb-NO" dirty="0" smtClean="0"/>
          </a:p>
          <a:p>
            <a:r>
              <a:rPr lang="nb-NO" dirty="0" smtClean="0"/>
              <a:t>+ ”høring” som sikkerhetsventil/informasjon</a:t>
            </a:r>
          </a:p>
          <a:p>
            <a:endParaRPr lang="nb-NO" dirty="0" smtClean="0"/>
          </a:p>
          <a:p>
            <a:r>
              <a:rPr lang="nb-NO" dirty="0" smtClean="0"/>
              <a:t>Hvis  mål er omforent, men virkemidler er ukjent: </a:t>
            </a:r>
            <a:r>
              <a:rPr lang="nb-NO" b="1" dirty="0" smtClean="0"/>
              <a:t>KREATIV PROSESS</a:t>
            </a:r>
            <a:endParaRPr lang="nb-NO" dirty="0" smtClean="0"/>
          </a:p>
          <a:p>
            <a:pPr>
              <a:buFontTx/>
              <a:buChar char="-"/>
            </a:pPr>
            <a:r>
              <a:rPr lang="nb-NO" dirty="0" smtClean="0"/>
              <a:t>Idédugnad - </a:t>
            </a:r>
            <a:r>
              <a:rPr lang="nb-NO" dirty="0" smtClean="0">
                <a:solidFill>
                  <a:srgbClr val="FF0000"/>
                </a:solidFill>
              </a:rPr>
              <a:t>Mer om dette etterpå</a:t>
            </a:r>
            <a:r>
              <a:rPr lang="nb-NO" dirty="0" smtClean="0"/>
              <a:t>…. Her trengs innspill fra forskjellige folk!</a:t>
            </a:r>
          </a:p>
          <a:p>
            <a:pPr>
              <a:buFontTx/>
              <a:buChar char="-"/>
            </a:pPr>
            <a:endParaRPr lang="nb-NO" dirty="0" smtClean="0"/>
          </a:p>
          <a:p>
            <a:r>
              <a:rPr lang="nb-NO" dirty="0" smtClean="0"/>
              <a:t>Hvis mål omstridt eller uklart, men virkemidlene er klare: </a:t>
            </a:r>
            <a:r>
              <a:rPr lang="nb-NO" b="1" dirty="0" smtClean="0"/>
              <a:t>Målavklaring</a:t>
            </a:r>
          </a:p>
          <a:p>
            <a:pPr>
              <a:buFontTx/>
              <a:buChar char="-"/>
            </a:pPr>
            <a:r>
              <a:rPr lang="nb-NO" dirty="0" smtClean="0"/>
              <a:t>Få fram synspunkter, argumenter, ”forhandling”, konflikthåndtering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nb-NO" dirty="0" smtClean="0"/>
              <a:t>”Avklare dagsorden” - </a:t>
            </a:r>
            <a:r>
              <a:rPr lang="nb-NO" dirty="0" smtClean="0">
                <a:solidFill>
                  <a:srgbClr val="FF0000"/>
                </a:solidFill>
              </a:rPr>
              <a:t>Mer om dette etterpå</a:t>
            </a:r>
            <a:endParaRPr lang="nb-NO" dirty="0" smtClean="0"/>
          </a:p>
          <a:p>
            <a:pPr>
              <a:buFontTx/>
              <a:buChar char="-"/>
            </a:pPr>
            <a:endParaRPr lang="nb-NO" dirty="0" smtClean="0"/>
          </a:p>
          <a:p>
            <a:r>
              <a:rPr lang="nb-NO" dirty="0" smtClean="0"/>
              <a:t>Hvis både mål og virkemidler er ukjent/uklare/omstridt: </a:t>
            </a:r>
            <a:r>
              <a:rPr lang="nb-NO" b="1" dirty="0" smtClean="0"/>
              <a:t>”Sosial læring”</a:t>
            </a:r>
          </a:p>
          <a:p>
            <a:pPr>
              <a:buFontTx/>
              <a:buChar char="-"/>
            </a:pPr>
            <a:r>
              <a:rPr lang="nb-NO" dirty="0" smtClean="0"/>
              <a:t>Skrittvise avklaringer veksler med kreative prosesser – </a:t>
            </a:r>
            <a:r>
              <a:rPr lang="nb-NO" dirty="0" err="1" smtClean="0"/>
              <a:t>Muddling</a:t>
            </a:r>
            <a:r>
              <a:rPr lang="nb-NO" dirty="0" smtClean="0"/>
              <a:t> </a:t>
            </a:r>
            <a:r>
              <a:rPr lang="nb-NO" dirty="0" err="1" smtClean="0"/>
              <a:t>through</a:t>
            </a:r>
            <a:r>
              <a:rPr lang="nb-NO" dirty="0" smtClean="0">
                <a:solidFill>
                  <a:srgbClr val="FF000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nb-NO" dirty="0" smtClean="0">
                <a:solidFill>
                  <a:srgbClr val="FF0000"/>
                </a:solidFill>
              </a:rPr>
              <a:t>Mer om dette etterpå</a:t>
            </a:r>
          </a:p>
          <a:p>
            <a:pPr>
              <a:buFontTx/>
              <a:buChar char="-"/>
            </a:pPr>
            <a:endParaRPr lang="nb-NO" dirty="0" smtClean="0">
              <a:solidFill>
                <a:srgbClr val="FF0000"/>
              </a:solidFill>
            </a:endParaRPr>
          </a:p>
          <a:p>
            <a:r>
              <a:rPr lang="nb-NO" dirty="0" smtClean="0"/>
              <a:t>Som planleggere må vi lage ulike prosessopplegg tilpasset konteksten. </a:t>
            </a:r>
            <a:r>
              <a:rPr lang="nb-NO" dirty="0" smtClean="0">
                <a:solidFill>
                  <a:srgbClr val="FF0000"/>
                </a:solidFill>
              </a:rPr>
              <a:t>Dere skal få </a:t>
            </a:r>
            <a:r>
              <a:rPr lang="nb-NO" u="sng" dirty="0" smtClean="0">
                <a:solidFill>
                  <a:srgbClr val="FF0000"/>
                </a:solidFill>
              </a:rPr>
              <a:t>noen</a:t>
            </a:r>
            <a:r>
              <a:rPr lang="nb-NO" dirty="0" smtClean="0">
                <a:solidFill>
                  <a:srgbClr val="FF0000"/>
                </a:solidFill>
              </a:rPr>
              <a:t> tips</a:t>
            </a:r>
            <a:r>
              <a:rPr lang="nb-NO" dirty="0" smtClean="0"/>
              <a:t> – eller vises til Verkstedsboka som bare handler om dette…</a:t>
            </a:r>
            <a:endParaRPr lang="nb-NO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FFF65F-FA2E-4CDF-A81E-34A629A5247F}" type="slidenum">
              <a:rPr lang="nb-NO"/>
              <a:pPr/>
              <a:t>7</a:t>
            </a:fld>
            <a:endParaRPr lang="nb-NO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4538"/>
            <a:ext cx="5386388" cy="3730625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23594"/>
            <a:ext cx="5029200" cy="4476777"/>
          </a:xfrm>
        </p:spPr>
        <p:txBody>
          <a:bodyPr/>
          <a:lstStyle/>
          <a:p>
            <a:r>
              <a:rPr lang="nb-NO" dirty="0" smtClean="0"/>
              <a:t>Åpnende fase – vanlige spilleregler for </a:t>
            </a:r>
            <a:r>
              <a:rPr lang="nb-NO" dirty="0" err="1" smtClean="0"/>
              <a:t>brainstorm</a:t>
            </a:r>
            <a:endParaRPr lang="nb-NO" dirty="0" smtClean="0"/>
          </a:p>
          <a:p>
            <a:r>
              <a:rPr lang="nb-NO" dirty="0" smtClean="0"/>
              <a:t>Flere modeller er mulige – se Verkstedsboka </a:t>
            </a:r>
            <a:r>
              <a:rPr lang="nb-NO" dirty="0" err="1" smtClean="0"/>
              <a:t>kap</a:t>
            </a:r>
            <a:r>
              <a:rPr lang="nb-NO" dirty="0" smtClean="0"/>
              <a:t>. 4.6</a:t>
            </a:r>
            <a:endParaRPr lang="nb-NO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B6AD5-7D9F-4E42-8CD9-E4716E2007C6}" type="slidenum">
              <a:rPr lang="nb-NO"/>
              <a:pPr/>
              <a:t>8</a:t>
            </a:fld>
            <a:endParaRPr lang="nb-NO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4538"/>
            <a:ext cx="5386388" cy="3730625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23594"/>
            <a:ext cx="5029200" cy="4476777"/>
          </a:xfrm>
        </p:spPr>
        <p:txBody>
          <a:bodyPr/>
          <a:lstStyle/>
          <a:p>
            <a:r>
              <a:rPr lang="nb-NO" dirty="0" smtClean="0"/>
              <a:t>Lukkende faser – grunntrinn:</a:t>
            </a:r>
          </a:p>
          <a:p>
            <a:endParaRPr lang="nb-NO" dirty="0" smtClean="0"/>
          </a:p>
          <a:p>
            <a:r>
              <a:rPr lang="nb-NO" dirty="0" smtClean="0"/>
              <a:t>Obs! Ikke ”jump to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conclusions</a:t>
            </a:r>
            <a:r>
              <a:rPr lang="nb-NO" dirty="0" smtClean="0"/>
              <a:t>” – legg opp </a:t>
            </a:r>
            <a:r>
              <a:rPr lang="nb-NO" b="1" dirty="0" smtClean="0"/>
              <a:t>en trinnvis prosess…</a:t>
            </a:r>
          </a:p>
          <a:p>
            <a:endParaRPr lang="nb-NO" dirty="0" smtClean="0"/>
          </a:p>
          <a:p>
            <a:r>
              <a:rPr lang="nb-NO" dirty="0" smtClean="0"/>
              <a:t>Jfr. </a:t>
            </a:r>
            <a:r>
              <a:rPr lang="nb-NO" dirty="0" err="1" smtClean="0"/>
              <a:t>Verkstdsboka</a:t>
            </a:r>
            <a:r>
              <a:rPr lang="nb-NO" dirty="0" smtClean="0"/>
              <a:t> </a:t>
            </a:r>
            <a:r>
              <a:rPr lang="nb-NO" dirty="0" err="1" smtClean="0"/>
              <a:t>kap</a:t>
            </a:r>
            <a:r>
              <a:rPr lang="nb-NO" dirty="0" smtClean="0"/>
              <a:t>. 4.7</a:t>
            </a:r>
            <a:endParaRPr lang="nb-NO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30F132-6E52-4FBC-968D-929FEA5620EE}" type="slidenum">
              <a:rPr lang="nb-NO"/>
              <a:pPr/>
              <a:t>9</a:t>
            </a:fld>
            <a:endParaRPr lang="nb-NO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4538"/>
            <a:ext cx="5386388" cy="3730625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b-NO" dirty="0" smtClean="0"/>
              <a:t>Sørg for en </a:t>
            </a:r>
            <a:r>
              <a:rPr lang="nb-NO" b="1" dirty="0" smtClean="0"/>
              <a:t>klar</a:t>
            </a:r>
            <a:r>
              <a:rPr lang="nb-NO" dirty="0" smtClean="0"/>
              <a:t> ”medvirkningskontrakt” med deltakerne tidlig! ellers…….</a:t>
            </a:r>
          </a:p>
          <a:p>
            <a:pPr eaLnBrk="1" hangingPunct="1"/>
            <a:r>
              <a:rPr lang="nb-NO" dirty="0" smtClean="0"/>
              <a:t>               ”Målet er ikke å være på toppen, men å vite hvor man står!”</a:t>
            </a:r>
          </a:p>
          <a:p>
            <a:pPr eaLnBrk="1" hangingPunct="1"/>
            <a:r>
              <a:rPr lang="nb-NO" dirty="0" smtClean="0"/>
              <a:t>               = del av kontekstforståelsen.</a:t>
            </a:r>
          </a:p>
          <a:p>
            <a:pPr eaLnBrk="1" hangingPunct="1"/>
            <a:endParaRPr lang="nb-NO" dirty="0" smtClean="0"/>
          </a:p>
          <a:p>
            <a:pPr eaLnBrk="1" hangingPunct="1"/>
            <a:r>
              <a:rPr lang="nb-NO" dirty="0" smtClean="0"/>
              <a:t>Men </a:t>
            </a:r>
            <a:r>
              <a:rPr lang="nb-NO" b="1" dirty="0" smtClean="0"/>
              <a:t>hvem skal/bør medvirke</a:t>
            </a:r>
            <a:r>
              <a:rPr lang="nb-NO" dirty="0" smtClean="0"/>
              <a:t>….?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620B8A-6669-411B-9FE8-F6D7F8E25436}" type="slidenum">
              <a:rPr lang="nb-NO"/>
              <a:pPr/>
              <a:t>11</a:t>
            </a:fld>
            <a:endParaRPr lang="nb-NO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4538"/>
            <a:ext cx="5386388" cy="3730625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23594"/>
            <a:ext cx="5029200" cy="4476777"/>
          </a:xfrm>
        </p:spPr>
        <p:txBody>
          <a:bodyPr/>
          <a:lstStyle/>
          <a:p>
            <a:r>
              <a:rPr lang="nb-NO" dirty="0" smtClean="0"/>
              <a:t>Sammensetning av </a:t>
            </a:r>
            <a:r>
              <a:rPr lang="nb-NO" b="1" dirty="0" smtClean="0"/>
              <a:t>grupper tilpasset ulike problemstillinger og faser </a:t>
            </a:r>
            <a:r>
              <a:rPr lang="nb-NO" dirty="0" smtClean="0"/>
              <a:t>er et nøkkelpunkt i prosessdesign – ”mitt viktigste </a:t>
            </a:r>
            <a:r>
              <a:rPr lang="nb-NO" b="1" dirty="0" smtClean="0"/>
              <a:t>”knep”/redskap </a:t>
            </a:r>
            <a:r>
              <a:rPr lang="nb-NO" dirty="0" smtClean="0"/>
              <a:t>for å skape resultater og effektivt samspill. Les mer i Verkstedsboka</a:t>
            </a:r>
          </a:p>
          <a:p>
            <a:r>
              <a:rPr lang="nb-NO" dirty="0" smtClean="0"/>
              <a:t>Kap 3.3, </a:t>
            </a:r>
            <a:r>
              <a:rPr lang="nb-NO" dirty="0" err="1" smtClean="0"/>
              <a:t>kap</a:t>
            </a:r>
            <a:r>
              <a:rPr lang="nb-NO" dirty="0" smtClean="0"/>
              <a:t> 4.9 og 4.10:</a:t>
            </a:r>
          </a:p>
          <a:p>
            <a:pPr>
              <a:buFont typeface="Wingdings" pitchFamily="2" charset="2"/>
              <a:buChar char="Ø"/>
            </a:pPr>
            <a:r>
              <a:rPr lang="nb-NO" dirty="0" smtClean="0"/>
              <a:t>Om hvorfor</a:t>
            </a:r>
          </a:p>
          <a:p>
            <a:pPr>
              <a:buFont typeface="Wingdings" pitchFamily="2" charset="2"/>
              <a:buChar char="Ø"/>
            </a:pPr>
            <a:r>
              <a:rPr lang="nb-NO" b="1" dirty="0" smtClean="0"/>
              <a:t>Hva slags grupper når</a:t>
            </a:r>
          </a:p>
          <a:p>
            <a:pPr>
              <a:buFont typeface="Wingdings" pitchFamily="2" charset="2"/>
              <a:buChar char="Ø"/>
            </a:pPr>
            <a:r>
              <a:rPr lang="nb-NO" dirty="0" smtClean="0"/>
              <a:t>Hvordan </a:t>
            </a:r>
            <a:r>
              <a:rPr lang="nb-NO" b="1" dirty="0" smtClean="0"/>
              <a:t>gruppere og omgruppere </a:t>
            </a:r>
            <a:r>
              <a:rPr lang="nb-NO" dirty="0" smtClean="0"/>
              <a:t>raskt og effektivt</a:t>
            </a:r>
          </a:p>
          <a:p>
            <a:pPr>
              <a:buFont typeface="Wingdings" pitchFamily="2" charset="2"/>
              <a:buChar char="Ø"/>
            </a:pPr>
            <a:r>
              <a:rPr lang="nb-NO" dirty="0" smtClean="0"/>
              <a:t>Hvordan håndtere </a:t>
            </a:r>
            <a:r>
              <a:rPr lang="nb-NO" b="1" dirty="0" smtClean="0"/>
              <a:t>mange/få </a:t>
            </a:r>
            <a:r>
              <a:rPr lang="nb-NO" dirty="0" smtClean="0"/>
              <a:t>grupper, </a:t>
            </a:r>
            <a:r>
              <a:rPr lang="nb-NO" b="1" dirty="0" smtClean="0"/>
              <a:t>store/små</a:t>
            </a:r>
            <a:r>
              <a:rPr lang="nb-NO" dirty="0" smtClean="0"/>
              <a:t> grupper.</a:t>
            </a:r>
          </a:p>
          <a:p>
            <a:pPr>
              <a:buFont typeface="Wingdings" pitchFamily="2" charset="2"/>
              <a:buChar char="Ø"/>
            </a:pPr>
            <a:endParaRPr lang="nb-NO" dirty="0" smtClean="0"/>
          </a:p>
          <a:p>
            <a:r>
              <a:rPr lang="nb-NO" dirty="0" smtClean="0"/>
              <a:t>OBS! Ikke la det skje tilfeldig eller la deg presse……..!!</a:t>
            </a:r>
            <a:endParaRPr lang="nb-N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42950" y="2130433"/>
            <a:ext cx="84201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Asle Farner – Strategi og samspill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47233-DF28-46EB-B601-4D8CFF13A235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Asle Farner – Strategi og samspill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C8406-0B13-4A99-BBC4-535C4ACB0F8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742955" y="609600"/>
            <a:ext cx="6162675" cy="5486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Asle Farner – Strategi og samspill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DD7C1-9B3E-40DB-BA64-58788F5D7E44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Asle Farner – Strategi og samspill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E3E47-9F39-4F8B-A781-EF36A45ED3FA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82638" y="4406908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Asle Farner – Strategi og samspill 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F35E5-2347-4A2D-BBA8-691FA9109953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4010026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153025" y="1981200"/>
            <a:ext cx="4010026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Asle Farner – Strategi og samspill 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15F55-7D89-407D-8C62-5AC6B02A0F1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032380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032380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Asle Farner – Strategi og samspill 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05B33-8CEC-43A1-A2F6-7CA6AEE3C5B8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Asle Farner – Strategi og samspill 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DC055-E926-47AA-ACB2-03CB833CA65B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Asle Farner – Strategi og samspill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6188C-09A7-4DDD-99BC-D2410B6657F7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95304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73499" y="273058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95304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Asle Farner – Strategi og samspill 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1006E-55DE-429A-B0F8-0CD0F28F11DB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Asle Farner – Strategi og samspill 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5DE74-DF58-46F0-9606-04D6EE8E073C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8172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44950" y="4724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90600" y="6454775"/>
            <a:ext cx="3549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chemeClr val="bg2"/>
                </a:solidFill>
                <a:cs typeface="Times New Roman" pitchFamily="18" charset="0"/>
              </a:defRPr>
            </a:lvl1pPr>
          </a:lstStyle>
          <a:p>
            <a:r>
              <a:rPr lang="nb-NO"/>
              <a:t>Asle Farner – Strategi og samspill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37B9259-8245-47A5-9C1A-83270984A00E}" type="slidenum">
              <a:rPr lang="nb-NO"/>
              <a:pPr/>
              <a:t>‹#›</a:t>
            </a:fld>
            <a:endParaRPr lang="nb-NO"/>
          </a:p>
        </p:txBody>
      </p:sp>
      <p:pic>
        <p:nvPicPr>
          <p:cNvPr id="1031" name="Picture 7" descr="logolineart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2904" y="6107121"/>
            <a:ext cx="730250" cy="6746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Asle Farner – Strategi og samspill </a:t>
            </a:r>
          </a:p>
        </p:txBody>
      </p:sp>
      <p:sp>
        <p:nvSpPr>
          <p:cNvPr id="5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9014-623A-4C21-A24D-C96DA65D65CC}" type="slidenum">
              <a:rPr lang="nb-NO"/>
              <a:pPr/>
              <a:t>1</a:t>
            </a:fld>
            <a:endParaRPr lang="nb-NO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848544" y="692700"/>
            <a:ext cx="7634288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b-NO" b="1" dirty="0"/>
          </a:p>
          <a:p>
            <a:pPr algn="ctr">
              <a:spcBef>
                <a:spcPct val="50000"/>
              </a:spcBef>
            </a:pPr>
            <a:endParaRPr lang="nb-NO" b="1" dirty="0"/>
          </a:p>
          <a:p>
            <a:endParaRPr lang="nb-NO" sz="3200" dirty="0" smtClean="0"/>
          </a:p>
          <a:p>
            <a:pPr algn="ctr"/>
            <a:r>
              <a:rPr lang="nb-NO" sz="3200" dirty="0" smtClean="0">
                <a:latin typeface="Arial" pitchFamily="34" charset="0"/>
                <a:cs typeface="Arial" pitchFamily="34" charset="0"/>
              </a:rPr>
              <a:t> Miniverksted</a:t>
            </a:r>
            <a:r>
              <a:rPr lang="nb-NO" sz="3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nb-NO" sz="3200" b="1" dirty="0" smtClean="0">
                <a:latin typeface="Arial" pitchFamily="34" charset="0"/>
                <a:cs typeface="Arial" pitchFamily="34" charset="0"/>
              </a:rPr>
              <a:t>Verksted som verktøy</a:t>
            </a:r>
            <a:endParaRPr lang="nb-NO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nb-NO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nb-NO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b-NO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nb-NO" sz="3200" i="1" dirty="0" smtClean="0">
                <a:latin typeface="Arial" pitchFamily="34" charset="0"/>
                <a:cs typeface="Arial" pitchFamily="34" charset="0"/>
              </a:rPr>
              <a:t>v/ Asle Farner </a:t>
            </a:r>
            <a:endParaRPr lang="nb-NO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920552" y="3501008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 smtClean="0">
                <a:solidFill>
                  <a:srgbClr val="3366CC"/>
                </a:solidFill>
                <a:latin typeface="Arial" pitchFamily="34" charset="0"/>
                <a:cs typeface="Arial" pitchFamily="34" charset="0"/>
              </a:rPr>
              <a:t>Miniverkstedet </a:t>
            </a:r>
            <a:r>
              <a:rPr lang="nb-NO" b="1" dirty="0" smtClean="0">
                <a:solidFill>
                  <a:srgbClr val="3366CC"/>
                </a:solidFill>
                <a:latin typeface="Comic Sans MS" pitchFamily="66" charset="0"/>
                <a:cs typeface="Arial" pitchFamily="34" charset="0"/>
              </a:rPr>
              <a:t>= DEMO</a:t>
            </a:r>
            <a:endParaRPr lang="nb-NO" b="1" dirty="0">
              <a:solidFill>
                <a:srgbClr val="3366CC"/>
              </a:solidFill>
              <a:latin typeface="Comic Sans MS" pitchFamily="66" charset="0"/>
              <a:cs typeface="Arial" pitchFamily="34" charset="0"/>
            </a:endParaRPr>
          </a:p>
        </p:txBody>
      </p:sp>
      <p:grpSp>
        <p:nvGrpSpPr>
          <p:cNvPr id="10" name="Gruppe 9"/>
          <p:cNvGrpSpPr/>
          <p:nvPr/>
        </p:nvGrpSpPr>
        <p:grpSpPr>
          <a:xfrm>
            <a:off x="4664968" y="116632"/>
            <a:ext cx="4896544" cy="1224136"/>
            <a:chOff x="4664968" y="116632"/>
            <a:chExt cx="4896544" cy="1224136"/>
          </a:xfrm>
        </p:grpSpPr>
        <p:sp>
          <p:nvSpPr>
            <p:cNvPr id="8" name="Bildeforklaring formet som et rektangel 7"/>
            <p:cNvSpPr/>
            <p:nvPr/>
          </p:nvSpPr>
          <p:spPr>
            <a:xfrm>
              <a:off x="4664968" y="116632"/>
              <a:ext cx="4752528" cy="1224136"/>
            </a:xfrm>
            <a:prstGeom prst="wedgeRectCallout">
              <a:avLst>
                <a:gd name="adj1" fmla="val -32471"/>
                <a:gd name="adj2" fmla="val 112510"/>
              </a:avLst>
            </a:prstGeom>
            <a:noFill/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Rektangel 8"/>
            <p:cNvSpPr/>
            <p:nvPr/>
          </p:nvSpPr>
          <p:spPr>
            <a:xfrm>
              <a:off x="4808984" y="260648"/>
              <a:ext cx="4752528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nb-NO" dirty="0" smtClean="0">
                  <a:solidFill>
                    <a:srgbClr val="0066CC"/>
                  </a:solidFill>
                  <a:latin typeface="Comic Sans MS" pitchFamily="66" charset="0"/>
                </a:rPr>
                <a:t>Verksted = arbeidsseminar</a:t>
              </a:r>
            </a:p>
            <a:p>
              <a:pPr lvl="0"/>
              <a:r>
                <a:rPr lang="nb-NO" sz="2000" dirty="0" smtClean="0">
                  <a:solidFill>
                    <a:srgbClr val="0066CC"/>
                  </a:solidFill>
                  <a:latin typeface="Comic Sans MS" pitchFamily="66" charset="0"/>
                </a:rPr>
                <a:t>Deltakerne skaper resultat sammen, </a:t>
              </a:r>
            </a:p>
            <a:p>
              <a:pPr lvl="0"/>
              <a:r>
                <a:rPr lang="nb-NO" sz="2000" dirty="0" smtClean="0">
                  <a:solidFill>
                    <a:srgbClr val="0066CC"/>
                  </a:solidFill>
                  <a:latin typeface="Comic Sans MS" pitchFamily="66" charset="0"/>
                </a:rPr>
                <a:t>verksmester </a:t>
              </a:r>
              <a:r>
                <a:rPr lang="nb-NO" sz="2000" dirty="0" err="1" smtClean="0">
                  <a:solidFill>
                    <a:srgbClr val="0066CC"/>
                  </a:solidFill>
                  <a:latin typeface="Comic Sans MS" pitchFamily="66" charset="0"/>
                </a:rPr>
                <a:t>faciliterer</a:t>
              </a:r>
              <a:r>
                <a:rPr lang="nb-NO" sz="2000" dirty="0" smtClean="0">
                  <a:solidFill>
                    <a:srgbClr val="0066CC"/>
                  </a:solidFill>
                  <a:latin typeface="Comic Sans MS" pitchFamily="66" charset="0"/>
                </a:rPr>
                <a:t> prosess </a:t>
              </a:r>
              <a:endParaRPr lang="nb-NO" sz="2000" dirty="0">
                <a:solidFill>
                  <a:srgbClr val="0066CC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Asle Farner – Strategi og samspill 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>
          <a:xfrm>
            <a:off x="8484556" y="6248400"/>
            <a:ext cx="678493" cy="457200"/>
          </a:xfrm>
        </p:spPr>
        <p:txBody>
          <a:bodyPr/>
          <a:lstStyle/>
          <a:p>
            <a:fld id="{4A26188C-09A7-4DDD-99BC-D2410B6657F7}" type="slidenum">
              <a:rPr lang="nb-NO" smtClean="0"/>
              <a:pPr/>
              <a:t>10</a:t>
            </a:fld>
            <a:endParaRPr lang="nb-NO"/>
          </a:p>
        </p:txBody>
      </p:sp>
      <p:sp>
        <p:nvSpPr>
          <p:cNvPr id="4" name="TekstSylinder 3"/>
          <p:cNvSpPr txBox="1"/>
          <p:nvPr/>
        </p:nvSpPr>
        <p:spPr>
          <a:xfrm>
            <a:off x="1280592" y="1196752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3366CC"/>
                </a:solidFill>
                <a:latin typeface="Comic Sans MS" pitchFamily="66" charset="0"/>
              </a:rPr>
              <a:t>RÅD 3 = HOVEDNØKKEL!</a:t>
            </a:r>
          </a:p>
          <a:p>
            <a:endParaRPr lang="nb-NO" dirty="0" smtClean="0"/>
          </a:p>
        </p:txBody>
      </p:sp>
      <p:grpSp>
        <p:nvGrpSpPr>
          <p:cNvPr id="16" name="Gruppe 15"/>
          <p:cNvGrpSpPr/>
          <p:nvPr/>
        </p:nvGrpSpPr>
        <p:grpSpPr>
          <a:xfrm>
            <a:off x="1136576" y="1628800"/>
            <a:ext cx="7848872" cy="3501008"/>
            <a:chOff x="1136576" y="1628800"/>
            <a:chExt cx="7848872" cy="3501008"/>
          </a:xfrm>
        </p:grpSpPr>
        <p:grpSp>
          <p:nvGrpSpPr>
            <p:cNvPr id="11" name="Gruppe 10"/>
            <p:cNvGrpSpPr/>
            <p:nvPr/>
          </p:nvGrpSpPr>
          <p:grpSpPr>
            <a:xfrm>
              <a:off x="1136576" y="1628800"/>
              <a:ext cx="7848872" cy="3501008"/>
              <a:chOff x="920552" y="3356992"/>
              <a:chExt cx="7848872" cy="3501008"/>
            </a:xfrm>
          </p:grpSpPr>
          <p:sp>
            <p:nvSpPr>
              <p:cNvPr id="8" name="Femkant 7"/>
              <p:cNvSpPr/>
              <p:nvPr/>
            </p:nvSpPr>
            <p:spPr>
              <a:xfrm flipH="1">
                <a:off x="920552" y="4365104"/>
                <a:ext cx="4896544" cy="1296144"/>
              </a:xfrm>
              <a:prstGeom prst="homePlat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9" name="Ellipse 8"/>
              <p:cNvSpPr/>
              <p:nvPr/>
            </p:nvSpPr>
            <p:spPr>
              <a:xfrm>
                <a:off x="5673080" y="3356992"/>
                <a:ext cx="3096344" cy="3501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0" name="Ellipse 9"/>
              <p:cNvSpPr/>
              <p:nvPr/>
            </p:nvSpPr>
            <p:spPr>
              <a:xfrm>
                <a:off x="7905328" y="4941168"/>
                <a:ext cx="360039" cy="36004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sp>
          <p:nvSpPr>
            <p:cNvPr id="5" name="TekstSylinder 4"/>
            <p:cNvSpPr txBox="1"/>
            <p:nvPr/>
          </p:nvSpPr>
          <p:spPr>
            <a:xfrm>
              <a:off x="1352600" y="2636912"/>
              <a:ext cx="720080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 smtClean="0">
                  <a:solidFill>
                    <a:schemeClr val="bg1"/>
                  </a:solidFill>
                  <a:latin typeface="Comic Sans MS" pitchFamily="66" charset="0"/>
                </a:rPr>
                <a:t>AKTIV OG BEVISST GRUPPESAMMENSETNING</a:t>
              </a:r>
            </a:p>
            <a:p>
              <a:pPr algn="ctr"/>
              <a:endParaRPr lang="nb-NO" sz="3600" dirty="0" smtClean="0"/>
            </a:p>
          </p:txBody>
        </p:sp>
        <p:sp>
          <p:nvSpPr>
            <p:cNvPr id="12" name="Likebent trekant 11"/>
            <p:cNvSpPr/>
            <p:nvPr/>
          </p:nvSpPr>
          <p:spPr>
            <a:xfrm>
              <a:off x="2792760" y="4437112"/>
              <a:ext cx="288032" cy="288032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Likebent trekant 12"/>
            <p:cNvSpPr/>
            <p:nvPr/>
          </p:nvSpPr>
          <p:spPr>
            <a:xfrm>
              <a:off x="2945160" y="4589512"/>
              <a:ext cx="288032" cy="288032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Likebent trekant 13"/>
            <p:cNvSpPr/>
            <p:nvPr/>
          </p:nvSpPr>
          <p:spPr>
            <a:xfrm>
              <a:off x="3097560" y="4741912"/>
              <a:ext cx="288032" cy="288032"/>
            </a:xfrm>
            <a:prstGeom prst="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Asle Farner – Strategi og samspill </a:t>
            </a:r>
          </a:p>
        </p:txBody>
      </p:sp>
      <p:sp>
        <p:nvSpPr>
          <p:cNvPr id="1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2587-74F7-4AAB-9108-09BA5E86B195}" type="slidenum">
              <a:rPr lang="nb-NO"/>
              <a:pPr/>
              <a:t>11</a:t>
            </a:fld>
            <a:endParaRPr lang="nb-NO"/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559050" y="12"/>
            <a:ext cx="628238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b="1" dirty="0">
                <a:solidFill>
                  <a:srgbClr val="0066CC"/>
                </a:solidFill>
                <a:latin typeface="Comic Sans MS" pitchFamily="66" charset="0"/>
              </a:rPr>
              <a:t>HOMOGENE GRUPPER                              </a:t>
            </a:r>
            <a:r>
              <a:rPr lang="nb-NO" b="1" dirty="0" smtClean="0">
                <a:solidFill>
                  <a:srgbClr val="0066CC"/>
                </a:solidFill>
                <a:latin typeface="Comic Sans MS" pitchFamily="66" charset="0"/>
              </a:rPr>
              <a:t> for </a:t>
            </a:r>
            <a:r>
              <a:rPr lang="nb-NO" b="1" dirty="0">
                <a:solidFill>
                  <a:srgbClr val="0066CC"/>
                </a:solidFill>
                <a:latin typeface="Comic Sans MS" pitchFamily="66" charset="0"/>
              </a:rPr>
              <a:t>å klargjøre standpunkter</a:t>
            </a:r>
          </a:p>
          <a:p>
            <a:pPr>
              <a:spcBef>
                <a:spcPct val="50000"/>
              </a:spcBef>
            </a:pPr>
            <a:r>
              <a:rPr lang="nb-NO" sz="3600" b="1" dirty="0">
                <a:solidFill>
                  <a:srgbClr val="00B050"/>
                </a:solidFill>
              </a:rPr>
              <a:t>+</a:t>
            </a:r>
            <a:r>
              <a:rPr lang="nb-NO" b="1" dirty="0"/>
              <a:t>   </a:t>
            </a:r>
            <a:r>
              <a:rPr lang="nb-NO" dirty="0"/>
              <a:t>Felles språk + enkel kommunikasjon       </a:t>
            </a:r>
            <a:r>
              <a:rPr lang="nb-NO" dirty="0" smtClean="0"/>
              <a:t>                     + </a:t>
            </a:r>
            <a:r>
              <a:rPr lang="nb-NO" dirty="0"/>
              <a:t>solid i faktagrunnlag = ”god bakgrunn for valg”</a:t>
            </a:r>
          </a:p>
          <a:p>
            <a:pPr>
              <a:spcBef>
                <a:spcPct val="50000"/>
              </a:spcBef>
            </a:pPr>
            <a:r>
              <a:rPr lang="nb-NO" sz="4000" dirty="0">
                <a:solidFill>
                  <a:srgbClr val="FF0000"/>
                </a:solidFill>
              </a:rPr>
              <a:t>-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/>
              <a:t>Likhet = </a:t>
            </a:r>
            <a:r>
              <a:rPr lang="nb-NO" u="sng" dirty="0"/>
              <a:t>ett</a:t>
            </a:r>
            <a:r>
              <a:rPr lang="nb-NO" dirty="0"/>
              <a:t> spor, ”flere svar enn spørsmål”, få     sprø innfall</a:t>
            </a:r>
            <a:endParaRPr lang="nb-NO" sz="4000" b="1" dirty="0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641603" y="3505213"/>
            <a:ext cx="627184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b="1" dirty="0" smtClean="0">
                <a:solidFill>
                  <a:srgbClr val="0066CC"/>
                </a:solidFill>
                <a:latin typeface="Comic Sans MS" pitchFamily="66" charset="0"/>
              </a:rPr>
              <a:t>BLANDA </a:t>
            </a:r>
            <a:r>
              <a:rPr lang="nb-NO" b="1" dirty="0">
                <a:solidFill>
                  <a:srgbClr val="0066CC"/>
                </a:solidFill>
                <a:latin typeface="Comic Sans MS" pitchFamily="66" charset="0"/>
              </a:rPr>
              <a:t>GRUPPER                           </a:t>
            </a:r>
            <a:r>
              <a:rPr lang="nb-NO" b="1" dirty="0" smtClean="0">
                <a:solidFill>
                  <a:srgbClr val="0066CC"/>
                </a:solidFill>
                <a:latin typeface="Comic Sans MS" pitchFamily="66" charset="0"/>
              </a:rPr>
              <a:t>når </a:t>
            </a:r>
            <a:r>
              <a:rPr lang="nb-NO" b="1" dirty="0" err="1">
                <a:solidFill>
                  <a:srgbClr val="0066CC"/>
                </a:solidFill>
                <a:latin typeface="Comic Sans MS" pitchFamily="66" charset="0"/>
              </a:rPr>
              <a:t>idéer</a:t>
            </a:r>
            <a:r>
              <a:rPr lang="nb-NO" b="1" dirty="0">
                <a:solidFill>
                  <a:srgbClr val="0066CC"/>
                </a:solidFill>
                <a:latin typeface="Comic Sans MS" pitchFamily="66" charset="0"/>
              </a:rPr>
              <a:t> skal skapes</a:t>
            </a:r>
          </a:p>
          <a:p>
            <a:pPr>
              <a:spcBef>
                <a:spcPct val="50000"/>
              </a:spcBef>
            </a:pPr>
            <a:r>
              <a:rPr lang="nb-NO" sz="3600" b="1" dirty="0">
                <a:solidFill>
                  <a:srgbClr val="00B050"/>
                </a:solidFill>
              </a:rPr>
              <a:t>+</a:t>
            </a:r>
            <a:r>
              <a:rPr lang="nb-NO" b="1" dirty="0"/>
              <a:t>   </a:t>
            </a:r>
            <a:r>
              <a:rPr lang="nb-NO" dirty="0"/>
              <a:t>Ulike innfallsvinkler, ikke forutinntatt i faglig ”rettro”, ”flere spørsmål enn svar”</a:t>
            </a:r>
          </a:p>
          <a:p>
            <a:pPr>
              <a:spcBef>
                <a:spcPct val="50000"/>
              </a:spcBef>
            </a:pPr>
            <a:r>
              <a:rPr lang="nb-NO" sz="4000" dirty="0">
                <a:solidFill>
                  <a:srgbClr val="FF0000"/>
                </a:solidFill>
              </a:rPr>
              <a:t>-</a:t>
            </a:r>
            <a:r>
              <a:rPr lang="nb-NO" sz="4000" dirty="0"/>
              <a:t> </a:t>
            </a:r>
            <a:r>
              <a:rPr lang="nb-NO" dirty="0"/>
              <a:t>  Prisgitt de sakkyndige i lukkefase</a:t>
            </a:r>
            <a:endParaRPr lang="nb-NO" sz="4000" dirty="0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495300" y="381000"/>
            <a:ext cx="9080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577850" y="3505200"/>
            <a:ext cx="908050" cy="1066800"/>
          </a:xfrm>
          <a:prstGeom prst="line">
            <a:avLst/>
          </a:prstGeom>
          <a:noFill/>
          <a:ln w="57150">
            <a:solidFill>
              <a:srgbClr val="33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1403350" y="381000"/>
            <a:ext cx="8255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1485900" y="3505200"/>
            <a:ext cx="825500" cy="1066800"/>
          </a:xfrm>
          <a:prstGeom prst="line">
            <a:avLst/>
          </a:prstGeom>
          <a:noFill/>
          <a:ln w="57150">
            <a:solidFill>
              <a:srgbClr val="33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495300" y="1600200"/>
            <a:ext cx="825500" cy="1066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577850" y="4724400"/>
            <a:ext cx="8255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 flipH="1">
            <a:off x="1403350" y="4724400"/>
            <a:ext cx="90805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 flipH="1">
            <a:off x="1320800" y="1600200"/>
            <a:ext cx="908050" cy="1066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34821" grpId="0" animBg="1"/>
      <p:bldP spid="34823" grpId="0" animBg="1"/>
      <p:bldP spid="34825" grpId="0" animBg="1"/>
      <p:bldP spid="348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Asle Farner – Strategi og samspill 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188C-09A7-4DDD-99BC-D2410B6657F7}" type="slidenum">
              <a:rPr lang="nb-NO" smtClean="0"/>
              <a:pPr/>
              <a:t>12</a:t>
            </a:fld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1352600" y="332656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>
                <a:solidFill>
                  <a:srgbClr val="0066CC"/>
                </a:solidFill>
                <a:latin typeface="Comic Sans MS" pitchFamily="66" charset="0"/>
              </a:rPr>
              <a:t>4 – TYDELIGHET: En ting om gangen!</a:t>
            </a:r>
          </a:p>
          <a:p>
            <a:endParaRPr lang="nb-NO" dirty="0" smtClean="0">
              <a:latin typeface=" Arial"/>
            </a:endParaRPr>
          </a:p>
        </p:txBody>
      </p:sp>
      <p:sp>
        <p:nvSpPr>
          <p:cNvPr id="5" name="Bildeforklaring formet som et rektangel 4"/>
          <p:cNvSpPr/>
          <p:nvPr/>
        </p:nvSpPr>
        <p:spPr>
          <a:xfrm>
            <a:off x="2288704" y="1196752"/>
            <a:ext cx="6408712" cy="2160240"/>
          </a:xfrm>
          <a:prstGeom prst="wedgeRectCallout">
            <a:avLst>
              <a:gd name="adj1" fmla="val -37101"/>
              <a:gd name="adj2" fmla="val -67453"/>
            </a:avLst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2504728" y="1412776"/>
            <a:ext cx="60769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nb-NO" dirty="0" smtClean="0">
                <a:latin typeface=" Arial"/>
              </a:rPr>
              <a:t> </a:t>
            </a:r>
            <a:r>
              <a:rPr lang="nb-NO" sz="2000" dirty="0" smtClean="0">
                <a:latin typeface=" Arial"/>
              </a:rPr>
              <a:t>Tydelige trinn</a:t>
            </a:r>
          </a:p>
          <a:p>
            <a:pPr>
              <a:buFont typeface="Wingdings" pitchFamily="2" charset="2"/>
              <a:buChar char="ü"/>
            </a:pPr>
            <a:endParaRPr lang="nb-NO" sz="2000" dirty="0" smtClean="0">
              <a:latin typeface=" Arial"/>
            </a:endParaRPr>
          </a:p>
          <a:p>
            <a:pPr>
              <a:buFont typeface="Wingdings" pitchFamily="2" charset="2"/>
              <a:buChar char="ü"/>
            </a:pPr>
            <a:r>
              <a:rPr lang="nb-NO" sz="2000" dirty="0" smtClean="0">
                <a:latin typeface=" Arial"/>
              </a:rPr>
              <a:t> Klare instrukser</a:t>
            </a:r>
          </a:p>
          <a:p>
            <a:pPr>
              <a:buFont typeface="Wingdings" pitchFamily="2" charset="2"/>
              <a:buChar char="ü"/>
            </a:pPr>
            <a:endParaRPr lang="nb-NO" sz="2000" dirty="0" smtClean="0">
              <a:latin typeface=" Arial"/>
            </a:endParaRPr>
          </a:p>
          <a:p>
            <a:pPr>
              <a:buFont typeface="Wingdings" pitchFamily="2" charset="2"/>
              <a:buChar char="ü"/>
            </a:pPr>
            <a:r>
              <a:rPr lang="nb-NO" sz="2000" dirty="0" smtClean="0">
                <a:latin typeface=" Arial"/>
              </a:rPr>
              <a:t> Klar kommunikasjon: sjekk ut med parafrase</a:t>
            </a:r>
            <a:endParaRPr lang="nb-NO" sz="2000" dirty="0">
              <a:latin typeface=" Arial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1208584" y="3645024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>
                <a:solidFill>
                  <a:srgbClr val="0066CC"/>
                </a:solidFill>
                <a:latin typeface="Comic Sans MS" pitchFamily="66" charset="0"/>
              </a:rPr>
              <a:t>Egnet teknikk: I          G           P</a:t>
            </a:r>
          </a:p>
        </p:txBody>
      </p:sp>
      <p:cxnSp>
        <p:nvCxnSpPr>
          <p:cNvPr id="9" name="Rett pil 8"/>
          <p:cNvCxnSpPr/>
          <p:nvPr/>
        </p:nvCxnSpPr>
        <p:spPr>
          <a:xfrm>
            <a:off x="4808984" y="3933056"/>
            <a:ext cx="360040" cy="0"/>
          </a:xfrm>
          <a:prstGeom prst="straightConnector1">
            <a:avLst/>
          </a:prstGeom>
          <a:ln w="31750">
            <a:solidFill>
              <a:srgbClr val="33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tt pil 9"/>
          <p:cNvCxnSpPr/>
          <p:nvPr/>
        </p:nvCxnSpPr>
        <p:spPr>
          <a:xfrm>
            <a:off x="6393160" y="3933056"/>
            <a:ext cx="360040" cy="0"/>
          </a:xfrm>
          <a:prstGeom prst="straightConnector1">
            <a:avLst/>
          </a:prstGeom>
          <a:ln w="31750">
            <a:solidFill>
              <a:srgbClr val="33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Sylinder 10"/>
          <p:cNvSpPr txBox="1"/>
          <p:nvPr/>
        </p:nvSpPr>
        <p:spPr>
          <a:xfrm>
            <a:off x="3008784" y="4437112"/>
            <a:ext cx="64807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0066CC"/>
                </a:solidFill>
                <a:latin typeface="Comic Sans MS" pitchFamily="66" charset="0"/>
              </a:rPr>
              <a:t>I</a:t>
            </a:r>
            <a:r>
              <a:rPr lang="nb-NO" sz="2000" dirty="0" smtClean="0">
                <a:solidFill>
                  <a:srgbClr val="3366CC"/>
                </a:solidFill>
                <a:latin typeface="Comic Sans MS" pitchFamily="66" charset="0"/>
              </a:rPr>
              <a:t>ndividuell </a:t>
            </a:r>
            <a:r>
              <a:rPr lang="nb-NO" sz="2000" dirty="0" smtClean="0">
                <a:latin typeface=" Arial"/>
              </a:rPr>
              <a:t>tenking/notere stikkord – ca. 2 minutter</a:t>
            </a:r>
          </a:p>
          <a:p>
            <a:endParaRPr lang="nb-NO" sz="2000" dirty="0" smtClean="0">
              <a:latin typeface=" Arial"/>
            </a:endParaRPr>
          </a:p>
          <a:p>
            <a:r>
              <a:rPr lang="nb-NO" dirty="0" smtClean="0">
                <a:solidFill>
                  <a:srgbClr val="0066CC"/>
                </a:solidFill>
                <a:latin typeface="Comic Sans MS" pitchFamily="66" charset="0"/>
              </a:rPr>
              <a:t>G</a:t>
            </a:r>
            <a:r>
              <a:rPr lang="nb-NO" sz="2000" dirty="0" smtClean="0">
                <a:solidFill>
                  <a:srgbClr val="3366CC"/>
                </a:solidFill>
                <a:latin typeface="Comic Sans MS" pitchFamily="66" charset="0"/>
              </a:rPr>
              <a:t>ruppe</a:t>
            </a:r>
            <a:r>
              <a:rPr lang="nb-NO" sz="2000" dirty="0" smtClean="0">
                <a:latin typeface=" Arial"/>
              </a:rPr>
              <a:t>samtale/delerunde/diskusjon – ca. ? minutter</a:t>
            </a:r>
          </a:p>
          <a:p>
            <a:endParaRPr lang="nb-NO" sz="2000" dirty="0" smtClean="0">
              <a:latin typeface=" Arial"/>
            </a:endParaRPr>
          </a:p>
          <a:p>
            <a:r>
              <a:rPr lang="nb-NO" dirty="0" smtClean="0">
                <a:solidFill>
                  <a:srgbClr val="0066CC"/>
                </a:solidFill>
                <a:latin typeface="Comic Sans MS" pitchFamily="66" charset="0"/>
              </a:rPr>
              <a:t>P</a:t>
            </a:r>
            <a:r>
              <a:rPr lang="nb-NO" sz="2000" dirty="0" smtClean="0">
                <a:solidFill>
                  <a:srgbClr val="3366CC"/>
                </a:solidFill>
                <a:latin typeface="Comic Sans MS" pitchFamily="66" charset="0"/>
              </a:rPr>
              <a:t>lenum </a:t>
            </a:r>
            <a:r>
              <a:rPr lang="nb-NO" sz="2000" dirty="0" smtClean="0">
                <a:latin typeface=" Arial"/>
              </a:rPr>
              <a:t>– gruppene presenterer – ca. ? minutter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Asle Farner – Strategi og samspill 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188C-09A7-4DDD-99BC-D2410B6657F7}" type="slidenum">
              <a:rPr lang="nb-NO" smtClean="0"/>
              <a:pPr/>
              <a:t>13</a:t>
            </a:fld>
            <a:endParaRPr lang="nb-NO"/>
          </a:p>
        </p:txBody>
      </p:sp>
      <p:sp>
        <p:nvSpPr>
          <p:cNvPr id="4" name="TekstSylinder 3"/>
          <p:cNvSpPr txBox="1"/>
          <p:nvPr/>
        </p:nvSpPr>
        <p:spPr>
          <a:xfrm>
            <a:off x="1352601" y="980730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solidFill>
                  <a:srgbClr val="336699"/>
                </a:solidFill>
                <a:latin typeface="Comic Sans MS" pitchFamily="66" charset="0"/>
              </a:rPr>
              <a:t>5 - Maktutjevning</a:t>
            </a:r>
            <a:endParaRPr lang="nb-NO" sz="2800" dirty="0">
              <a:solidFill>
                <a:srgbClr val="336699"/>
              </a:solidFill>
              <a:latin typeface="Comic Sans MS" pitchFamily="66" charset="0"/>
            </a:endParaRPr>
          </a:p>
        </p:txBody>
      </p:sp>
      <p:grpSp>
        <p:nvGrpSpPr>
          <p:cNvPr id="7" name="Gruppe 6"/>
          <p:cNvGrpSpPr/>
          <p:nvPr/>
        </p:nvGrpSpPr>
        <p:grpSpPr>
          <a:xfrm>
            <a:off x="4953000" y="1772816"/>
            <a:ext cx="3744416" cy="1728192"/>
            <a:chOff x="4953000" y="1772816"/>
            <a:chExt cx="3744416" cy="1728192"/>
          </a:xfrm>
        </p:grpSpPr>
        <p:sp>
          <p:nvSpPr>
            <p:cNvPr id="5" name="Bildeforklaring formet som en sky 4"/>
            <p:cNvSpPr/>
            <p:nvPr/>
          </p:nvSpPr>
          <p:spPr>
            <a:xfrm>
              <a:off x="4953000" y="1772816"/>
              <a:ext cx="3168352" cy="1728192"/>
            </a:xfrm>
            <a:prstGeom prst="cloudCallout">
              <a:avLst>
                <a:gd name="adj1" fmla="val -64798"/>
                <a:gd name="adj2" fmla="val -63596"/>
              </a:avLst>
            </a:prstGeom>
            <a:noFill/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TekstSylinder 5"/>
            <p:cNvSpPr txBox="1"/>
            <p:nvPr/>
          </p:nvSpPr>
          <p:spPr>
            <a:xfrm>
              <a:off x="5457056" y="2348880"/>
              <a:ext cx="3240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err="1" smtClean="0">
                  <a:solidFill>
                    <a:srgbClr val="FF0000"/>
                  </a:solidFill>
                  <a:latin typeface="Comic Sans MS" pitchFamily="66" charset="0"/>
                </a:rPr>
                <a:t>manpulasjon</a:t>
              </a:r>
              <a:r>
                <a:rPr lang="nb-NO" dirty="0" smtClean="0">
                  <a:solidFill>
                    <a:srgbClr val="FF0000"/>
                  </a:solidFill>
                  <a:latin typeface="Comic Sans MS" pitchFamily="66" charset="0"/>
                </a:rPr>
                <a:t>?</a:t>
              </a:r>
              <a:endParaRPr lang="nb-NO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0" name="Gruppe 9"/>
          <p:cNvGrpSpPr/>
          <p:nvPr/>
        </p:nvGrpSpPr>
        <p:grpSpPr>
          <a:xfrm>
            <a:off x="2000672" y="2564904"/>
            <a:ext cx="7128792" cy="3816424"/>
            <a:chOff x="2000672" y="2564904"/>
            <a:chExt cx="7128792" cy="3816424"/>
          </a:xfrm>
        </p:grpSpPr>
        <p:sp>
          <p:nvSpPr>
            <p:cNvPr id="8" name="Bildeforklaring formet som et rektangel 7"/>
            <p:cNvSpPr/>
            <p:nvPr/>
          </p:nvSpPr>
          <p:spPr>
            <a:xfrm>
              <a:off x="2000672" y="2564904"/>
              <a:ext cx="4032448" cy="3816424"/>
            </a:xfrm>
            <a:prstGeom prst="wedgeRectCallout">
              <a:avLst>
                <a:gd name="adj1" fmla="val -39187"/>
                <a:gd name="adj2" fmla="val -80609"/>
              </a:avLst>
            </a:prstGeom>
            <a:solidFill>
              <a:schemeClr val="bg1"/>
            </a:soli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TekstSylinder 8"/>
            <p:cNvSpPr txBox="1"/>
            <p:nvPr/>
          </p:nvSpPr>
          <p:spPr>
            <a:xfrm>
              <a:off x="2288704" y="2780928"/>
              <a:ext cx="684076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>
                  <a:solidFill>
                    <a:srgbClr val="00B050"/>
                  </a:solidFill>
                  <a:latin typeface="Comic Sans MS" pitchFamily="66" charset="0"/>
                </a:rPr>
                <a:t>Legitime måter:</a:t>
              </a:r>
            </a:p>
            <a:p>
              <a:endParaRPr lang="nb-NO" dirty="0" smtClean="0">
                <a:solidFill>
                  <a:srgbClr val="336699"/>
                </a:solidFill>
                <a:latin typeface="Comic Sans MS" pitchFamily="66" charset="0"/>
              </a:endParaRPr>
            </a:p>
            <a:p>
              <a:r>
                <a:rPr lang="nb-NO" dirty="0" smtClean="0">
                  <a:solidFill>
                    <a:srgbClr val="336699"/>
                  </a:solidFill>
                  <a:latin typeface="Comic Sans MS" pitchFamily="66" charset="0"/>
                </a:rPr>
                <a:t>I  -  G  -  P</a:t>
              </a:r>
            </a:p>
            <a:p>
              <a:endParaRPr lang="nb-NO" dirty="0" smtClean="0">
                <a:solidFill>
                  <a:srgbClr val="336699"/>
                </a:solidFill>
                <a:latin typeface="Comic Sans MS" pitchFamily="66" charset="0"/>
              </a:endParaRPr>
            </a:p>
            <a:p>
              <a:r>
                <a:rPr lang="nb-NO" dirty="0" smtClean="0">
                  <a:solidFill>
                    <a:srgbClr val="336699"/>
                  </a:solidFill>
                  <a:latin typeface="Comic Sans MS" pitchFamily="66" charset="0"/>
                </a:rPr>
                <a:t>Gruppesammensetting</a:t>
              </a:r>
            </a:p>
            <a:p>
              <a:endParaRPr lang="nb-NO" dirty="0" smtClean="0">
                <a:solidFill>
                  <a:srgbClr val="336699"/>
                </a:solidFill>
                <a:latin typeface="Comic Sans MS" pitchFamily="66" charset="0"/>
              </a:endParaRPr>
            </a:p>
            <a:p>
              <a:r>
                <a:rPr lang="nb-NO" dirty="0" smtClean="0">
                  <a:solidFill>
                    <a:srgbClr val="336699"/>
                  </a:solidFill>
                  <a:latin typeface="Comic Sans MS" pitchFamily="66" charset="0"/>
                </a:rPr>
                <a:t>Ordstyr rettferdig</a:t>
              </a:r>
            </a:p>
            <a:p>
              <a:endParaRPr lang="nb-NO" dirty="0" smtClean="0">
                <a:solidFill>
                  <a:srgbClr val="336699"/>
                </a:solidFill>
                <a:latin typeface="Comic Sans MS" pitchFamily="66" charset="0"/>
              </a:endParaRPr>
            </a:p>
            <a:p>
              <a:r>
                <a:rPr lang="nb-NO" dirty="0" smtClean="0">
                  <a:solidFill>
                    <a:srgbClr val="336699"/>
                  </a:solidFill>
                  <a:latin typeface="Comic Sans MS" pitchFamily="66" charset="0"/>
                </a:rPr>
                <a:t>Synliggjør – åpne kort</a:t>
              </a:r>
              <a:endParaRPr lang="nb-NO" dirty="0">
                <a:solidFill>
                  <a:srgbClr val="336699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6537176" y="2924944"/>
            <a:ext cx="3744416" cy="25202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Asle Farner – Strategi og samspill 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188C-09A7-4DDD-99BC-D2410B6657F7}" type="slidenum">
              <a:rPr lang="nb-NO" smtClean="0"/>
              <a:pPr/>
              <a:t>14</a:t>
            </a:fld>
            <a:endParaRPr lang="nb-NO"/>
          </a:p>
        </p:txBody>
      </p:sp>
      <p:sp>
        <p:nvSpPr>
          <p:cNvPr id="4" name="TekstSylinder 3"/>
          <p:cNvSpPr txBox="1"/>
          <p:nvPr/>
        </p:nvSpPr>
        <p:spPr>
          <a:xfrm>
            <a:off x="848544" y="548680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>
                <a:solidFill>
                  <a:srgbClr val="336699"/>
                </a:solidFill>
                <a:latin typeface="Comic Sans MS" pitchFamily="66" charset="0"/>
              </a:rPr>
              <a:t>Spørsmål til oppstart eller de 5 rådene?</a:t>
            </a:r>
          </a:p>
          <a:p>
            <a:endParaRPr lang="nb-NO" dirty="0" smtClean="0"/>
          </a:p>
          <a:p>
            <a:r>
              <a:rPr lang="nb-NO" dirty="0" smtClean="0"/>
              <a:t>I :    Hva lurer </a:t>
            </a:r>
            <a:r>
              <a:rPr lang="nb-NO" b="1" i="1" dirty="0" smtClean="0"/>
              <a:t>du</a:t>
            </a:r>
            <a:r>
              <a:rPr lang="nb-NO" dirty="0" smtClean="0"/>
              <a:t> på nå? (2 min)</a:t>
            </a:r>
          </a:p>
          <a:p>
            <a:endParaRPr lang="nb-NO" dirty="0" smtClean="0"/>
          </a:p>
          <a:p>
            <a:r>
              <a:rPr lang="nb-NO" dirty="0" smtClean="0"/>
              <a:t>G :   Runde ˃ viktigste ubesvarte spørsmål noteres (15 min)</a:t>
            </a:r>
          </a:p>
          <a:p>
            <a:r>
              <a:rPr lang="nb-NO" dirty="0" smtClean="0"/>
              <a:t>                       (ett spørsmål pr. post-it, STOR SKRIFT)</a:t>
            </a:r>
          </a:p>
          <a:p>
            <a:endParaRPr lang="nb-NO" dirty="0" smtClean="0"/>
          </a:p>
          <a:p>
            <a:r>
              <a:rPr lang="nb-NO" dirty="0" smtClean="0"/>
              <a:t>P –   Leveres til Asle, som sorterer i </a:t>
            </a:r>
            <a:r>
              <a:rPr lang="nb-NO" dirty="0" err="1" smtClean="0"/>
              <a:t>pausa</a:t>
            </a:r>
            <a:endParaRPr lang="nb-NO" dirty="0" smtClean="0"/>
          </a:p>
        </p:txBody>
      </p:sp>
      <p:grpSp>
        <p:nvGrpSpPr>
          <p:cNvPr id="12" name="Gruppe 11"/>
          <p:cNvGrpSpPr/>
          <p:nvPr/>
        </p:nvGrpSpPr>
        <p:grpSpPr>
          <a:xfrm>
            <a:off x="5817096" y="3429000"/>
            <a:ext cx="4088904" cy="2520280"/>
            <a:chOff x="5817096" y="3429000"/>
            <a:chExt cx="4088904" cy="2520280"/>
          </a:xfrm>
        </p:grpSpPr>
        <p:sp>
          <p:nvSpPr>
            <p:cNvPr id="6" name="Rektangel 5"/>
            <p:cNvSpPr/>
            <p:nvPr/>
          </p:nvSpPr>
          <p:spPr>
            <a:xfrm>
              <a:off x="5817096" y="3429000"/>
              <a:ext cx="3744416" cy="252028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TekstSylinder 10"/>
            <p:cNvSpPr txBox="1"/>
            <p:nvPr/>
          </p:nvSpPr>
          <p:spPr>
            <a:xfrm rot="20884531">
              <a:off x="7689304" y="3717032"/>
              <a:ext cx="22166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>
                  <a:latin typeface="Comic Sans MS" pitchFamily="66" charset="0"/>
                </a:rPr>
                <a:t>Lager flere </a:t>
              </a:r>
            </a:p>
            <a:p>
              <a:r>
                <a:rPr lang="nb-NO" dirty="0" smtClean="0">
                  <a:latin typeface="Comic Sans MS" pitchFamily="66" charset="0"/>
                </a:rPr>
                <a:t>lapper!</a:t>
              </a:r>
              <a:endParaRPr lang="nb-NO" dirty="0">
                <a:latin typeface="Comic Sans MS" pitchFamily="66" charset="0"/>
              </a:endParaRPr>
            </a:p>
          </p:txBody>
        </p:sp>
      </p:grpSp>
      <p:grpSp>
        <p:nvGrpSpPr>
          <p:cNvPr id="10" name="Gruppe 9"/>
          <p:cNvGrpSpPr/>
          <p:nvPr/>
        </p:nvGrpSpPr>
        <p:grpSpPr>
          <a:xfrm>
            <a:off x="1640632" y="3869432"/>
            <a:ext cx="6480720" cy="2520280"/>
            <a:chOff x="1640632" y="3869432"/>
            <a:chExt cx="6480720" cy="2520280"/>
          </a:xfrm>
        </p:grpSpPr>
        <p:sp>
          <p:nvSpPr>
            <p:cNvPr id="5" name="TekstSylinder 4"/>
            <p:cNvSpPr txBox="1"/>
            <p:nvPr/>
          </p:nvSpPr>
          <p:spPr>
            <a:xfrm>
              <a:off x="1640632" y="4077072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>
                  <a:solidFill>
                    <a:srgbClr val="336699"/>
                  </a:solidFill>
                  <a:latin typeface="Comic Sans MS" pitchFamily="66" charset="0"/>
                </a:rPr>
                <a:t>Eksempel:</a:t>
              </a:r>
              <a:endParaRPr lang="nb-NO" dirty="0">
                <a:solidFill>
                  <a:srgbClr val="336699"/>
                </a:solidFill>
                <a:latin typeface="Comic Sans MS" pitchFamily="66" charset="0"/>
              </a:endParaRPr>
            </a:p>
          </p:txBody>
        </p:sp>
        <p:sp>
          <p:nvSpPr>
            <p:cNvPr id="8" name="Rektangel 7"/>
            <p:cNvSpPr/>
            <p:nvPr/>
          </p:nvSpPr>
          <p:spPr>
            <a:xfrm>
              <a:off x="3665240" y="3869432"/>
              <a:ext cx="3744416" cy="252028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TekstSylinder 8"/>
            <p:cNvSpPr txBox="1"/>
            <p:nvPr/>
          </p:nvSpPr>
          <p:spPr>
            <a:xfrm>
              <a:off x="3872880" y="4221088"/>
              <a:ext cx="424847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>
                  <a:latin typeface="Comic Sans MS" pitchFamily="66" charset="0"/>
                </a:rPr>
                <a:t>Hva gjør vi hvis vi har </a:t>
              </a:r>
            </a:p>
            <a:p>
              <a:r>
                <a:rPr lang="nb-NO" dirty="0" smtClean="0">
                  <a:latin typeface="Comic Sans MS" pitchFamily="66" charset="0"/>
                </a:rPr>
                <a:t>flere spørsmål?</a:t>
              </a:r>
            </a:p>
            <a:p>
              <a:r>
                <a:rPr lang="nb-NO" dirty="0" smtClean="0">
                  <a:latin typeface="Comic Sans MS" pitchFamily="66" charset="0"/>
                </a:rPr>
                <a:t>(og egentlig har plass </a:t>
              </a:r>
            </a:p>
            <a:p>
              <a:r>
                <a:rPr lang="nb-NO" dirty="0" smtClean="0">
                  <a:latin typeface="Comic Sans MS" pitchFamily="66" charset="0"/>
                </a:rPr>
                <a:t>til enda ett på lappen?)</a:t>
              </a:r>
              <a:endParaRPr lang="nb-NO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Asle Farner – Strategi og samspill 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48544" y="404664"/>
            <a:ext cx="858176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800" dirty="0" smtClean="0">
                <a:solidFill>
                  <a:srgbClr val="0066CC"/>
                </a:solidFill>
                <a:latin typeface="Comic Sans MS" pitchFamily="66" charset="0"/>
              </a:rPr>
              <a:t>GJØR INNSPILL BRUKBARE og GJENFINNBARE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b-NO" sz="2800" dirty="0" smtClean="0">
                <a:solidFill>
                  <a:srgbClr val="0066CC"/>
                </a:solidFill>
                <a:latin typeface="Comic Sans MS" pitchFamily="66" charset="0"/>
              </a:rPr>
              <a:t>for refleksjon/diskusjon i verkstedet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b-NO" sz="2800" dirty="0" smtClean="0">
                <a:solidFill>
                  <a:srgbClr val="0066CC"/>
                </a:solidFill>
                <a:latin typeface="Comic Sans MS" pitchFamily="66" charset="0"/>
              </a:rPr>
              <a:t>for bruk etter verkstedet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nb-NO" dirty="0" smtClean="0"/>
          </a:p>
          <a:p>
            <a:pPr>
              <a:spcBef>
                <a:spcPct val="50000"/>
              </a:spcBef>
              <a:buFontTx/>
              <a:buChar char="-"/>
            </a:pPr>
            <a:endParaRPr lang="nb-NO" dirty="0" smtClean="0"/>
          </a:p>
          <a:p>
            <a:pPr>
              <a:spcBef>
                <a:spcPct val="50000"/>
              </a:spcBef>
              <a:buFontTx/>
              <a:buChar char="-"/>
            </a:pPr>
            <a:endParaRPr lang="nb-NO" dirty="0"/>
          </a:p>
          <a:p>
            <a:pPr>
              <a:spcBef>
                <a:spcPct val="50000"/>
              </a:spcBef>
            </a:pPr>
            <a:r>
              <a:rPr lang="nb-NO" sz="3200" dirty="0" smtClean="0">
                <a:solidFill>
                  <a:srgbClr val="0066CC"/>
                </a:solidFill>
                <a:latin typeface="Comic Sans MS" pitchFamily="66" charset="0"/>
              </a:rPr>
              <a:t>SITÉR ORDRETT, VIS </a:t>
            </a:r>
            <a:r>
              <a:rPr lang="nb-NO" sz="3200" dirty="0">
                <a:solidFill>
                  <a:srgbClr val="0066CC"/>
                </a:solidFill>
                <a:latin typeface="Comic Sans MS" pitchFamily="66" charset="0"/>
              </a:rPr>
              <a:t>AT DU </a:t>
            </a:r>
            <a:r>
              <a:rPr lang="nb-NO" sz="3200" dirty="0" smtClean="0">
                <a:solidFill>
                  <a:srgbClr val="0066CC"/>
                </a:solidFill>
                <a:latin typeface="Comic Sans MS" pitchFamily="66" charset="0"/>
              </a:rPr>
              <a:t>LYTTER!</a:t>
            </a:r>
            <a:endParaRPr lang="nb-NO" sz="3200" dirty="0">
              <a:solidFill>
                <a:srgbClr val="0066CC"/>
              </a:solidFill>
              <a:latin typeface="Comic Sans MS" pitchFamily="66" charset="0"/>
            </a:endParaRPr>
          </a:p>
        </p:txBody>
      </p:sp>
      <p:sp>
        <p:nvSpPr>
          <p:cNvPr id="5" name="TekstSylinder 4"/>
          <p:cNvSpPr txBox="1"/>
          <p:nvPr/>
        </p:nvSpPr>
        <p:spPr>
          <a:xfrm rot="21236550">
            <a:off x="4263337" y="4731723"/>
            <a:ext cx="4810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3366CC"/>
                </a:solidFill>
                <a:latin typeface="Comic Sans MS" pitchFamily="66" charset="0"/>
              </a:rPr>
              <a:t>….så hver deltaker kan gjenkjenne sitt utsagn/forslag.</a:t>
            </a:r>
            <a:endParaRPr lang="nb-NO" dirty="0">
              <a:solidFill>
                <a:srgbClr val="3366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Asle Farner – Strategi og samspill 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188C-09A7-4DDD-99BC-D2410B6657F7}" type="slidenum">
              <a:rPr lang="nb-NO" smtClean="0"/>
              <a:pPr/>
              <a:t>16</a:t>
            </a:fld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488504" y="260648"/>
            <a:ext cx="82809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latin typeface=" Arial"/>
              </a:rPr>
              <a:t>Avslutning av medvirkningsverksted</a:t>
            </a:r>
          </a:p>
          <a:p>
            <a:endParaRPr lang="nb-NO" dirty="0" smtClean="0">
              <a:solidFill>
                <a:srgbClr val="3366CC"/>
              </a:solidFill>
              <a:latin typeface="Comic Sans MS" pitchFamily="66" charset="0"/>
            </a:endParaRPr>
          </a:p>
          <a:p>
            <a:r>
              <a:rPr lang="nb-NO" dirty="0" smtClean="0">
                <a:solidFill>
                  <a:srgbClr val="3366CC"/>
                </a:solidFill>
                <a:latin typeface="Comic Sans MS" pitchFamily="66" charset="0"/>
              </a:rPr>
              <a:t>Synliggjør:</a:t>
            </a:r>
          </a:p>
          <a:p>
            <a:r>
              <a:rPr lang="nb-NO" dirty="0" smtClean="0">
                <a:solidFill>
                  <a:srgbClr val="3366CC"/>
                </a:solidFill>
                <a:latin typeface="Comic Sans MS" pitchFamily="66" charset="0"/>
              </a:rPr>
              <a:t> </a:t>
            </a:r>
          </a:p>
          <a:p>
            <a:pPr>
              <a:buFontTx/>
              <a:buChar char="-"/>
            </a:pPr>
            <a:r>
              <a:rPr lang="nb-NO" dirty="0" smtClean="0">
                <a:solidFill>
                  <a:srgbClr val="3366CC"/>
                </a:solidFill>
                <a:latin typeface="Comic Sans MS" pitchFamily="66" charset="0"/>
              </a:rPr>
              <a:t>hva har kommet fram i dag! – ”Jeg har hørt at ….</a:t>
            </a:r>
          </a:p>
          <a:p>
            <a:r>
              <a:rPr lang="nb-NO" dirty="0" smtClean="0">
                <a:solidFill>
                  <a:srgbClr val="3366CC"/>
                </a:solidFill>
                <a:latin typeface="Comic Sans MS" pitchFamily="66" charset="0"/>
              </a:rPr>
              <a:t>                                                 Jeg har forstått at….”</a:t>
            </a:r>
          </a:p>
          <a:p>
            <a:endParaRPr lang="nb-NO" dirty="0" smtClean="0">
              <a:solidFill>
                <a:srgbClr val="3366CC"/>
              </a:solidFill>
              <a:latin typeface="Comic Sans MS" pitchFamily="66" charset="0"/>
            </a:endParaRPr>
          </a:p>
          <a:p>
            <a:r>
              <a:rPr lang="nb-NO" dirty="0" err="1" smtClean="0">
                <a:solidFill>
                  <a:srgbClr val="3366CC"/>
                </a:solidFill>
                <a:latin typeface="Comic Sans MS" pitchFamily="66" charset="0"/>
              </a:rPr>
              <a:t>-hva</a:t>
            </a:r>
            <a:r>
              <a:rPr lang="nb-NO" dirty="0" smtClean="0">
                <a:solidFill>
                  <a:srgbClr val="3366CC"/>
                </a:solidFill>
                <a:latin typeface="Comic Sans MS" pitchFamily="66" charset="0"/>
              </a:rPr>
              <a:t> skal skje med innspillene….? </a:t>
            </a:r>
          </a:p>
          <a:p>
            <a:endParaRPr lang="nb-NO" dirty="0" smtClean="0">
              <a:solidFill>
                <a:srgbClr val="3366CC"/>
              </a:solidFill>
              <a:latin typeface="Comic Sans MS" pitchFamily="66" charset="0"/>
            </a:endParaRPr>
          </a:p>
          <a:p>
            <a:r>
              <a:rPr lang="nb-NO" dirty="0" smtClean="0">
                <a:solidFill>
                  <a:srgbClr val="3366CC"/>
                </a:solidFill>
                <a:latin typeface="Comic Sans MS" pitchFamily="66" charset="0"/>
              </a:rPr>
              <a:t>…. i videre prosess = ….”  og: deres rolle i den…..</a:t>
            </a:r>
          </a:p>
          <a:p>
            <a:pPr>
              <a:buFontTx/>
              <a:buChar char="-"/>
            </a:pPr>
            <a:endParaRPr lang="nb-NO" dirty="0" smtClean="0">
              <a:solidFill>
                <a:srgbClr val="3366CC"/>
              </a:solidFill>
              <a:latin typeface="Comic Sans MS" pitchFamily="66" charset="0"/>
            </a:endParaRPr>
          </a:p>
          <a:p>
            <a:endParaRPr lang="nb-NO" dirty="0" smtClean="0">
              <a:solidFill>
                <a:srgbClr val="3366CC"/>
              </a:solidFill>
              <a:latin typeface="Comic Sans MS" pitchFamily="66" charset="0"/>
            </a:endParaRPr>
          </a:p>
          <a:p>
            <a:r>
              <a:rPr lang="nb-NO" dirty="0" smtClean="0">
                <a:solidFill>
                  <a:srgbClr val="3366CC"/>
                </a:solidFill>
                <a:latin typeface="Comic Sans MS" pitchFamily="66" charset="0"/>
              </a:rPr>
              <a:t>Be om evaluering: Utbytte og arbeidsmåte.</a:t>
            </a:r>
          </a:p>
          <a:p>
            <a:pPr>
              <a:buFontTx/>
              <a:buChar char="-"/>
            </a:pPr>
            <a:endParaRPr lang="nb-NO" dirty="0">
              <a:solidFill>
                <a:srgbClr val="3366CC"/>
              </a:solidFill>
              <a:latin typeface="Comic Sans MS" pitchFamily="66" charset="0"/>
            </a:endParaRPr>
          </a:p>
        </p:txBody>
      </p:sp>
      <p:grpSp>
        <p:nvGrpSpPr>
          <p:cNvPr id="7" name="Gruppe 6"/>
          <p:cNvGrpSpPr/>
          <p:nvPr/>
        </p:nvGrpSpPr>
        <p:grpSpPr>
          <a:xfrm>
            <a:off x="6537176" y="332656"/>
            <a:ext cx="3168352" cy="1440160"/>
            <a:chOff x="6537176" y="332656"/>
            <a:chExt cx="3168352" cy="1440160"/>
          </a:xfrm>
        </p:grpSpPr>
        <p:sp>
          <p:nvSpPr>
            <p:cNvPr id="5" name="Bildeforklaring formet som et avrundet rektangel 4"/>
            <p:cNvSpPr/>
            <p:nvPr/>
          </p:nvSpPr>
          <p:spPr>
            <a:xfrm>
              <a:off x="6537176" y="332656"/>
              <a:ext cx="2952328" cy="1440160"/>
            </a:xfrm>
            <a:prstGeom prst="wedgeRoundRectCallout">
              <a:avLst/>
            </a:prstGeom>
            <a:noFill/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TekstSylinder 5"/>
            <p:cNvSpPr txBox="1"/>
            <p:nvPr/>
          </p:nvSpPr>
          <p:spPr>
            <a:xfrm>
              <a:off x="6753200" y="476672"/>
              <a:ext cx="29523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>
                  <a:solidFill>
                    <a:schemeClr val="accent1">
                      <a:lumMod val="75000"/>
                    </a:schemeClr>
                  </a:solidFill>
                  <a:latin typeface="Comic Sans MS" pitchFamily="66" charset="0"/>
                </a:rPr>
                <a:t>Synlig mottaker</a:t>
              </a:r>
            </a:p>
            <a:p>
              <a:endParaRPr lang="nb-NO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endParaRPr>
            </a:p>
            <a:p>
              <a:r>
                <a:rPr lang="nb-NO" dirty="0" smtClean="0">
                  <a:solidFill>
                    <a:schemeClr val="accent1">
                      <a:lumMod val="75000"/>
                    </a:schemeClr>
                  </a:solidFill>
                  <a:latin typeface="Comic Sans MS" pitchFamily="66" charset="0"/>
                </a:rPr>
                <a:t>Kvittering</a:t>
              </a:r>
              <a:endParaRPr lang="nb-NO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endParaRPr>
            </a:p>
          </p:txBody>
        </p:sp>
      </p:grpSp>
      <p:grpSp>
        <p:nvGrpSpPr>
          <p:cNvPr id="8" name="Gruppe 7"/>
          <p:cNvGrpSpPr/>
          <p:nvPr/>
        </p:nvGrpSpPr>
        <p:grpSpPr>
          <a:xfrm>
            <a:off x="6737648" y="2924944"/>
            <a:ext cx="3168352" cy="648072"/>
            <a:chOff x="6537176" y="332656"/>
            <a:chExt cx="3168352" cy="1440160"/>
          </a:xfrm>
        </p:grpSpPr>
        <p:sp>
          <p:nvSpPr>
            <p:cNvPr id="9" name="Bildeforklaring formet som et avrundet rektangel 8"/>
            <p:cNvSpPr/>
            <p:nvPr/>
          </p:nvSpPr>
          <p:spPr>
            <a:xfrm>
              <a:off x="6537176" y="332656"/>
              <a:ext cx="2952328" cy="1440160"/>
            </a:xfrm>
            <a:prstGeom prst="wedgeRoundRectCallout">
              <a:avLst>
                <a:gd name="adj1" fmla="val -143274"/>
                <a:gd name="adj2" fmla="val 73455"/>
                <a:gd name="adj3" fmla="val 16667"/>
              </a:avLst>
            </a:prstGeom>
            <a:noFill/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TekstSylinder 9"/>
            <p:cNvSpPr txBox="1"/>
            <p:nvPr/>
          </p:nvSpPr>
          <p:spPr>
            <a:xfrm>
              <a:off x="6753200" y="476671"/>
              <a:ext cx="2952328" cy="7102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>
                  <a:solidFill>
                    <a:srgbClr val="336699"/>
                  </a:solidFill>
                  <a:latin typeface="Comic Sans MS" pitchFamily="66" charset="0"/>
                </a:rPr>
                <a:t>Informasjon</a:t>
              </a:r>
            </a:p>
          </p:txBody>
        </p:sp>
      </p:grpSp>
      <p:grpSp>
        <p:nvGrpSpPr>
          <p:cNvPr id="14" name="Gruppe 13"/>
          <p:cNvGrpSpPr/>
          <p:nvPr/>
        </p:nvGrpSpPr>
        <p:grpSpPr>
          <a:xfrm>
            <a:off x="4160912" y="5589240"/>
            <a:ext cx="2736304" cy="792088"/>
            <a:chOff x="4160912" y="5301208"/>
            <a:chExt cx="2736304" cy="792088"/>
          </a:xfrm>
        </p:grpSpPr>
        <p:sp>
          <p:nvSpPr>
            <p:cNvPr id="12" name="Bildeforklaring formet som et avrundet rektangel 11"/>
            <p:cNvSpPr/>
            <p:nvPr/>
          </p:nvSpPr>
          <p:spPr>
            <a:xfrm>
              <a:off x="4160912" y="5301208"/>
              <a:ext cx="2160240" cy="792088"/>
            </a:xfrm>
            <a:prstGeom prst="wedgeRoundRectCallout">
              <a:avLst>
                <a:gd name="adj1" fmla="val -99855"/>
                <a:gd name="adj2" fmla="val -97716"/>
                <a:gd name="adj3" fmla="val 16667"/>
              </a:avLst>
            </a:prstGeom>
            <a:noFill/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TekstSylinder 12"/>
            <p:cNvSpPr txBox="1"/>
            <p:nvPr/>
          </p:nvSpPr>
          <p:spPr>
            <a:xfrm>
              <a:off x="4304928" y="5445224"/>
              <a:ext cx="2592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>
                  <a:solidFill>
                    <a:srgbClr val="336699"/>
                  </a:solidFill>
                  <a:latin typeface="Comic Sans MS" pitchFamily="66" charset="0"/>
                </a:rPr>
                <a:t>=Din læring!!!</a:t>
              </a:r>
            </a:p>
          </p:txBody>
        </p:sp>
      </p:grpSp>
      <p:grpSp>
        <p:nvGrpSpPr>
          <p:cNvPr id="17" name="Gruppe 16"/>
          <p:cNvGrpSpPr/>
          <p:nvPr/>
        </p:nvGrpSpPr>
        <p:grpSpPr>
          <a:xfrm>
            <a:off x="6665640" y="3933056"/>
            <a:ext cx="2895872" cy="1440160"/>
            <a:chOff x="6665640" y="3933056"/>
            <a:chExt cx="2895872" cy="1440160"/>
          </a:xfrm>
        </p:grpSpPr>
        <p:sp>
          <p:nvSpPr>
            <p:cNvPr id="15" name="Bildeforklaring formet som en sky 14"/>
            <p:cNvSpPr/>
            <p:nvPr/>
          </p:nvSpPr>
          <p:spPr>
            <a:xfrm>
              <a:off x="6665640" y="3933056"/>
              <a:ext cx="2751856" cy="1440160"/>
            </a:xfrm>
            <a:prstGeom prst="cloudCallout">
              <a:avLst>
                <a:gd name="adj1" fmla="val -55925"/>
                <a:gd name="adj2" fmla="val 65467"/>
              </a:avLst>
            </a:prstGeom>
            <a:noFill/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TekstSylinder 15"/>
            <p:cNvSpPr txBox="1"/>
            <p:nvPr/>
          </p:nvSpPr>
          <p:spPr>
            <a:xfrm>
              <a:off x="6897216" y="4221088"/>
              <a:ext cx="26642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>
                  <a:solidFill>
                    <a:srgbClr val="FF0000"/>
                  </a:solidFill>
                  <a:latin typeface="Comic Sans MS" pitchFamily="66" charset="0"/>
                </a:rPr>
                <a:t>…hvis du </a:t>
              </a:r>
              <a:r>
                <a:rPr lang="nb-NO" i="1" u="sng" dirty="0" smtClean="0">
                  <a:solidFill>
                    <a:srgbClr val="FF0000"/>
                  </a:solidFill>
                  <a:latin typeface="Comic Sans MS" pitchFamily="66" charset="0"/>
                </a:rPr>
                <a:t>bruker</a:t>
              </a:r>
              <a:r>
                <a:rPr lang="nb-NO" dirty="0" smtClean="0">
                  <a:solidFill>
                    <a:srgbClr val="FF0000"/>
                  </a:solidFill>
                  <a:latin typeface="Comic Sans MS" pitchFamily="66" charset="0"/>
                </a:rPr>
                <a:t> evalueringen…</a:t>
              </a:r>
              <a:endParaRPr lang="nb-NO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Asle Farner – Strategi og samspill </a:t>
            </a:r>
          </a:p>
        </p:txBody>
      </p:sp>
      <p:graphicFrame>
        <p:nvGraphicFramePr>
          <p:cNvPr id="37941" name="Group 53"/>
          <p:cNvGraphicFramePr>
            <a:graphicFrameLocks noGrp="1"/>
          </p:cNvGraphicFramePr>
          <p:nvPr/>
        </p:nvGraphicFramePr>
        <p:xfrm>
          <a:off x="1286405" y="0"/>
          <a:ext cx="8425260" cy="6271579"/>
        </p:xfrm>
        <a:graphic>
          <a:graphicData uri="http://schemas.openxmlformats.org/drawingml/2006/table">
            <a:tbl>
              <a:tblPr/>
              <a:tblGrid>
                <a:gridCol w="8425260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 </a:t>
                      </a:r>
                      <a:r>
                        <a:rPr kumimoji="0" lang="nb-NO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storark</a:t>
                      </a:r>
                      <a:r>
                        <a:rPr kumimoji="0" lang="nb-N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og gule lapper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Godsterminalsporet blir en ny barriere mellom Brakerøya og Lierstranda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Kompenserende tiltak Fylle opp/overdekke dypere områder for å skape nye grundtområder Dette vil kunne kompensere for tapte grundtområder lenger inn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Stadiontomta - mest kritisk ift grundtvannsområdene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Biologisk mangfold og diversitet Stor artsvikhet Verdi - Nasjonal - regional - lokal Ønsker konsekvensvurdering i forhold til effekt av inngrepet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Skolekonsekvens - antall elever - trafikk - Lierstranda - Høvik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Stadion Antall mennesker Antall biler og p-plasser Høyde bygg skygger for bakenforliggende område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Trafikkpendling og felles…… 100 000 boliger 300 000 næring sykehus Gullaug Kollektivt opplegg  Drammen - Oslo/Drøbakk Støy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Boligkonsentrasjon og næring nær Brakerøya stasjon + for pendlere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Bydel integrert i Drammen (Hvordan løse koblingene på Brakerøya ?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Forurensning Gilhusbukta, overdekke tjære mv, forutsettes dekket uansett, hva oppnår fyllingen.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Miljø - utfordringer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Sykehusutbygging - Trafikkonsekvenser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Fjordutsikt - bakenforliggende bygg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Forenlig med utbyggingsplanene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Klarer man å lukke inne forurensningene? Kreosotanlegget til NSB, Tjæreforurensning fra Nodest Siveavgassing gjennom fyllmasser ??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Naboforhold - Godsterminal - Havn - bolig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38" name="Text Box 50"/>
          <p:cNvSpPr txBox="1">
            <a:spLocks noChangeArrowheads="1"/>
          </p:cNvSpPr>
          <p:nvPr/>
        </p:nvSpPr>
        <p:spPr bwMode="auto">
          <a:xfrm rot="-1155471">
            <a:off x="4500052" y="3321054"/>
            <a:ext cx="4851532" cy="15696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b="1" dirty="0">
                <a:solidFill>
                  <a:srgbClr val="3366CC"/>
                </a:solidFill>
                <a:latin typeface="Comic Sans MS" pitchFamily="66" charset="0"/>
              </a:rPr>
              <a:t>TILFELDIG UTSKRIFT</a:t>
            </a:r>
            <a:r>
              <a:rPr lang="nb-NO" b="1" dirty="0" smtClean="0">
                <a:solidFill>
                  <a:srgbClr val="3366CC"/>
                </a:solidFill>
                <a:latin typeface="Comic Sans MS" pitchFamily="66" charset="0"/>
              </a:rPr>
              <a:t>…….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b-NO" b="1" dirty="0" smtClean="0">
                <a:solidFill>
                  <a:srgbClr val="FF0000"/>
                </a:solidFill>
                <a:latin typeface="Comic Sans MS" pitchFamily="66" charset="0"/>
              </a:rPr>
              <a:t>Lite oversikt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nb-NO" b="1" dirty="0" smtClean="0">
                <a:solidFill>
                  <a:srgbClr val="FF0000"/>
                </a:solidFill>
                <a:latin typeface="Comic Sans MS" pitchFamily="66" charset="0"/>
              </a:rPr>
              <a:t>Upraktisk å bruke</a:t>
            </a:r>
            <a:endParaRPr lang="nb-NO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Asle Farner – Strategi og samspill </a:t>
            </a:r>
          </a:p>
        </p:txBody>
      </p:sp>
      <p:graphicFrame>
        <p:nvGraphicFramePr>
          <p:cNvPr id="39058" name="Group 146"/>
          <p:cNvGraphicFramePr>
            <a:graphicFrameLocks noGrp="1"/>
          </p:cNvGraphicFramePr>
          <p:nvPr/>
        </p:nvGraphicFramePr>
        <p:xfrm>
          <a:off x="1052513" y="260350"/>
          <a:ext cx="8502650" cy="8351520"/>
        </p:xfrm>
        <a:graphic>
          <a:graphicData uri="http://schemas.openxmlformats.org/drawingml/2006/table">
            <a:tbl>
              <a:tblPr/>
              <a:tblGrid>
                <a:gridCol w="6485335"/>
                <a:gridCol w="1009517"/>
                <a:gridCol w="1007798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Godsterminalsporet blir en ny barriere mellom Brakerøya og Lierstranda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Sjøkonta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Kompenserende tiltak Fylle opp/overdekke dypere områder for å skape nye grundtområder Dette vil kunne kompensere for tapte grundtområder lenger inn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Grunne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Stadiontomta - mest kritisk ift grundtvannsområdene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Grunne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Biologisk mangfold og diversitet Stor artsvikhet Verdi - Nasjonal - regional - lokal Ønsker konsekvensvurdering i forhold til effekt av inngrepet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Biomang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Skolekonsekvens - antall elever - trafikk - Lierstranda - Høvik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Skole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Stadion Antall mennesker Antall biler og p-plasser Høyde bygg skygger for bakenforliggende område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Sjøkonta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Trafikkpendling og felles…… 100 000 boliger 300 000 næring sykehus Gullaug Kollektivt opplegg  Drammen - Oslo/Drøbakk Støy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Trafikk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Boligkonsentrasjon og næring nær Brakerøya stasjon + for pendlere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TKollekti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Bydel integrert i Drammen (Hvordan løse koblingene på Brakerøya ?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Bydel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Forurensning Gilhusbukta, overdekke tjære mv, forutsettes dekket uansett, hva oppnår fyllingen.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Forurens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Miljø - utfordringer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Sykehusutbygging - Trafikkonsekvenser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Trafikk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Fjordutsikt - bakenforliggende bygg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Sjøkonta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Forenlig med utbyggingsplanene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Klarer man å lukke inne forurensningene? Kreosotanlegget til NSB, Tjæreforurensning fra Nodest Siveavgassing gjennom fyllmasser ??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Forurens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Naboforhold - Godsterminal - Havn - bolig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Nabo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Godsterminaltrase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Trafikk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OBS - også helseaspekt, forskrift ang.miljørettet helsevern m/veileder. Spes. §§ 2.3, 4.5 og 7.8 uansett dette eller utvidet havneutvikling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Helse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059" name="Text Box 147"/>
          <p:cNvSpPr txBox="1">
            <a:spLocks noChangeArrowheads="1"/>
          </p:cNvSpPr>
          <p:nvPr/>
        </p:nvSpPr>
        <p:spPr bwMode="auto">
          <a:xfrm rot="-728312">
            <a:off x="2453358" y="3626305"/>
            <a:ext cx="5969396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b="1" dirty="0">
                <a:solidFill>
                  <a:srgbClr val="CC00FF"/>
                </a:solidFill>
                <a:latin typeface="Comic Sans MS" pitchFamily="66" charset="0"/>
              </a:rPr>
              <a:t>UTSKRIFT ETTER ARB.GRUPPE, </a:t>
            </a:r>
            <a:r>
              <a:rPr lang="nb-NO" b="1" dirty="0" smtClean="0">
                <a:solidFill>
                  <a:srgbClr val="CC00FF"/>
                </a:solidFill>
                <a:latin typeface="Comic Sans MS" pitchFamily="66" charset="0"/>
              </a:rPr>
              <a:t>bydel, alder eller lignende</a:t>
            </a:r>
          </a:p>
          <a:p>
            <a:pPr>
              <a:spcBef>
                <a:spcPct val="50000"/>
              </a:spcBef>
            </a:pPr>
            <a:r>
              <a:rPr lang="nb-NO" b="1" dirty="0" smtClean="0">
                <a:latin typeface="Comic Sans MS" pitchFamily="66" charset="0"/>
              </a:rPr>
              <a:t>=</a:t>
            </a:r>
            <a:r>
              <a:rPr lang="nb-NO" b="1" dirty="0" smtClean="0">
                <a:solidFill>
                  <a:srgbClr val="CC00FF"/>
                </a:solidFill>
                <a:latin typeface="Comic Sans MS" pitchFamily="66" charset="0"/>
              </a:rPr>
              <a:t> </a:t>
            </a:r>
            <a:r>
              <a:rPr lang="nb-NO" b="1" dirty="0" smtClean="0">
                <a:latin typeface="Comic Sans MS" pitchFamily="66" charset="0"/>
              </a:rPr>
              <a:t>Hvem mener hva?</a:t>
            </a:r>
            <a:endParaRPr lang="nb-NO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5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Asle Farner – Strategi og samspill </a:t>
            </a:r>
          </a:p>
        </p:txBody>
      </p:sp>
      <p:graphicFrame>
        <p:nvGraphicFramePr>
          <p:cNvPr id="40093" name="Group 157"/>
          <p:cNvGraphicFramePr>
            <a:graphicFrameLocks noGrp="1"/>
          </p:cNvGraphicFramePr>
          <p:nvPr/>
        </p:nvGraphicFramePr>
        <p:xfrm>
          <a:off x="1052513" y="46038"/>
          <a:ext cx="8502651" cy="8503920"/>
        </p:xfrm>
        <a:graphic>
          <a:graphicData uri="http://schemas.openxmlformats.org/drawingml/2006/table">
            <a:tbl>
              <a:tblPr/>
              <a:tblGrid>
                <a:gridCol w="6466417"/>
                <a:gridCol w="1018117"/>
                <a:gridCol w="1018117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Forenlig med utbyggingsplanene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?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Næringsutvikling og type næring er største utfordring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2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Areal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Ny regional samferdselsplan programmeres i ny kommuneplan for Drammen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3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ATP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Drammen Havn - godsterminal Holmen - jernbaneføring, vanskelig å si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4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ATP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Stadion + jernbane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4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ATP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Tilknytning Holmen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4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ATP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300 000 m2 næringsareal - hva slags?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5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ATP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Flytting av godsterminalen fra </a:t>
                      </a:r>
                      <a:r>
                        <a:rPr kumimoji="0" lang="nb-NO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Nybyen</a:t>
                      </a:r>
                      <a:r>
                        <a:rPr kumimoji="0" lang="nb-N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har høyeste prioritet</a:t>
                      </a:r>
                      <a:endParaRPr kumimoji="0" lang="nb-NO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6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ATP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Stadion - Havneplaner/Godsterminal Holmen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6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ATP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Biologisk mangfold og diversitet Stor artsvikhet Verdi - Nasjonal - regional - lokal Ønsker konsekvensvurdering i forhold til effekt av inngrepet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Bioman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Biologisk mangfold     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3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Bioman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Biologisk mangfold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5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Bioman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Bydel integrert i Drammen (Hvordan løse koblingene på Brakerøya ?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Bydel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Gjøre bydelen til en del av Liersamfunnet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4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Bydel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Drammensfjorden som fjorby - Hva kan fylkeskommunen bidra med 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6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Fkbidra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Forurensning Gilhusbukta, overdekke tjære mv, forutsettes dekket uansett, hva oppnår fyllingen.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Foruren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Klarer man å lukke inne forurensningene? Kreosotanlegget til NSB, Tjæreforurensning fra Nodest Siveavgassing gjennom fyllmasser ??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Arial" charset="0"/>
                        </a:rPr>
                        <a:t>Foruren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Trafikk 1000 leiligheter 300 000 næring Nytt sykehus Drøbakk - motorveien  Stadion Forurensning - svevestøv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Forurens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Virkning på biologisk mangfold Meget viktig og artsrikt område Forskjell i forurensningsgrad i området Nordre bukt (Nodest) - sterk forurensning Søndre bukt-/resten av området - mindre grad av forurensning 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Forurens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Forurensninger 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Forurens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Miljøopprydding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Forurens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Forskjell på tiltak Nordre bukt: overdekking/oppfylling Søndre bukt: overdekking/ ikke oppfylling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Grunne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Ivareta grundtvannsområdene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Grunne</a:t>
                      </a:r>
                      <a:endParaRPr kumimoji="0" lang="nb-NO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9060" marR="9906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094" name="Text Box 158"/>
          <p:cNvSpPr txBox="1">
            <a:spLocks noChangeArrowheads="1"/>
          </p:cNvSpPr>
          <p:nvPr/>
        </p:nvSpPr>
        <p:spPr bwMode="auto">
          <a:xfrm rot="20564222">
            <a:off x="3804210" y="4389277"/>
            <a:ext cx="3798268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b="1" dirty="0">
                <a:solidFill>
                  <a:srgbClr val="CC00FF"/>
                </a:solidFill>
                <a:latin typeface="Comic Sans MS" pitchFamily="66" charset="0"/>
              </a:rPr>
              <a:t>UTSKRIFT PR. </a:t>
            </a:r>
            <a:r>
              <a:rPr lang="nb-NO" b="1" dirty="0" smtClean="0">
                <a:solidFill>
                  <a:srgbClr val="CC00FF"/>
                </a:solidFill>
                <a:latin typeface="Comic Sans MS" pitchFamily="66" charset="0"/>
              </a:rPr>
              <a:t>TEMA</a:t>
            </a:r>
          </a:p>
          <a:p>
            <a:pPr>
              <a:spcBef>
                <a:spcPct val="50000"/>
              </a:spcBef>
            </a:pPr>
            <a:r>
              <a:rPr lang="nb-NO" b="1" dirty="0" smtClean="0">
                <a:latin typeface="Comic Sans MS" pitchFamily="66" charset="0"/>
              </a:rPr>
              <a:t>=  fordyping i tema</a:t>
            </a:r>
          </a:p>
          <a:p>
            <a:pPr>
              <a:spcBef>
                <a:spcPct val="50000"/>
              </a:spcBef>
            </a:pPr>
            <a:r>
              <a:rPr lang="nb-NO" b="1" dirty="0" smtClean="0">
                <a:solidFill>
                  <a:srgbClr val="CC00FF"/>
                </a:solidFill>
                <a:latin typeface="Comic Sans MS" pitchFamily="66" charset="0"/>
              </a:rPr>
              <a:t>+  hvem bør håndtere?</a:t>
            </a:r>
            <a:endParaRPr lang="nb-NO" b="1" dirty="0">
              <a:solidFill>
                <a:srgbClr val="CC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Asle Farner – Strategi og samspill 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188C-09A7-4DDD-99BC-D2410B6657F7}" type="slidenum">
              <a:rPr lang="nb-NO" smtClean="0"/>
              <a:pPr/>
              <a:t>2</a:t>
            </a:fld>
            <a:endParaRPr lang="nb-NO" dirty="0"/>
          </a:p>
        </p:txBody>
      </p:sp>
      <p:sp>
        <p:nvSpPr>
          <p:cNvPr id="4" name="TekstSylinder 3"/>
          <p:cNvSpPr txBox="1"/>
          <p:nvPr/>
        </p:nvSpPr>
        <p:spPr>
          <a:xfrm>
            <a:off x="344488" y="1412776"/>
            <a:ext cx="35283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>
                <a:solidFill>
                  <a:srgbClr val="3366CC"/>
                </a:solidFill>
                <a:latin typeface="Arial" pitchFamily="34" charset="0"/>
                <a:cs typeface="Arial" pitchFamily="34" charset="0"/>
              </a:rPr>
              <a:t>HVA </a:t>
            </a:r>
            <a:r>
              <a:rPr lang="nb-NO" dirty="0" smtClean="0">
                <a:solidFill>
                  <a:srgbClr val="3366CC"/>
                </a:solidFill>
                <a:latin typeface="Arial" pitchFamily="34" charset="0"/>
                <a:cs typeface="Arial" pitchFamily="34" charset="0"/>
              </a:rPr>
              <a:t>har skjedd?</a:t>
            </a:r>
          </a:p>
          <a:p>
            <a:pPr>
              <a:buFontTx/>
              <a:buChar char="-"/>
            </a:pPr>
            <a:r>
              <a:rPr lang="nb-NO" dirty="0" smtClean="0">
                <a:latin typeface="Arial" pitchFamily="34" charset="0"/>
                <a:cs typeface="Arial" pitchFamily="34" charset="0"/>
              </a:rPr>
              <a:t> Møblert til grupper</a:t>
            </a:r>
          </a:p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b-NO" dirty="0" smtClean="0">
                <a:latin typeface="Arial" pitchFamily="34" charset="0"/>
                <a:cs typeface="Arial" pitchFamily="34" charset="0"/>
              </a:rPr>
              <a:t>Velkommen!</a:t>
            </a:r>
          </a:p>
          <a:p>
            <a:pPr>
              <a:buFontTx/>
              <a:buChar char="-"/>
            </a:pPr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b-NO" dirty="0" smtClean="0">
                <a:latin typeface="Arial" pitchFamily="34" charset="0"/>
                <a:cs typeface="Arial" pitchFamily="34" charset="0"/>
              </a:rPr>
              <a:t> Gruppering</a:t>
            </a:r>
          </a:p>
          <a:p>
            <a:pPr>
              <a:buFontTx/>
              <a:buChar char="-"/>
            </a:pPr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b-NO" dirty="0" smtClean="0">
                <a:latin typeface="Arial" pitchFamily="34" charset="0"/>
                <a:cs typeface="Arial" pitchFamily="34" charset="0"/>
              </a:rPr>
              <a:t> Presentasjon</a:t>
            </a:r>
          </a:p>
          <a:p>
            <a:pPr>
              <a:buFontTx/>
              <a:buChar char="-"/>
            </a:pPr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b-NO" dirty="0" smtClean="0">
                <a:latin typeface="Arial" pitchFamily="34" charset="0"/>
                <a:cs typeface="Arial" pitchFamily="34" charset="0"/>
              </a:rPr>
              <a:t> Enkle spørsmål</a:t>
            </a:r>
          </a:p>
          <a:p>
            <a:pPr>
              <a:buFontTx/>
              <a:buChar char="-"/>
            </a:pPr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b-NO" dirty="0" smtClean="0">
                <a:latin typeface="Arial" pitchFamily="34" charset="0"/>
                <a:cs typeface="Arial" pitchFamily="34" charset="0"/>
              </a:rPr>
              <a:t> Runder: Tenke     dele 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Rett pil 5"/>
          <p:cNvCxnSpPr/>
          <p:nvPr/>
        </p:nvCxnSpPr>
        <p:spPr>
          <a:xfrm>
            <a:off x="2648744" y="5661248"/>
            <a:ext cx="21602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Sylinder 7"/>
          <p:cNvSpPr txBox="1"/>
          <p:nvPr/>
        </p:nvSpPr>
        <p:spPr>
          <a:xfrm>
            <a:off x="4160912" y="1412776"/>
            <a:ext cx="547260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>
                <a:solidFill>
                  <a:srgbClr val="3366CC"/>
                </a:solidFill>
                <a:latin typeface="Arial" pitchFamily="34" charset="0"/>
                <a:cs typeface="Arial" pitchFamily="34" charset="0"/>
              </a:rPr>
              <a:t>HVORFOR </a:t>
            </a:r>
            <a:r>
              <a:rPr lang="nb-NO" dirty="0" smtClean="0">
                <a:solidFill>
                  <a:srgbClr val="3366CC"/>
                </a:solidFill>
                <a:latin typeface="Arial" pitchFamily="34" charset="0"/>
                <a:cs typeface="Arial" pitchFamily="34" charset="0"/>
              </a:rPr>
              <a:t>sånn?</a:t>
            </a:r>
          </a:p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b-NO" dirty="0" smtClean="0">
                <a:latin typeface="Arial" pitchFamily="34" charset="0"/>
                <a:cs typeface="Arial" pitchFamily="34" charset="0"/>
              </a:rPr>
              <a:t> Verkstedets kroppsspråk</a:t>
            </a:r>
          </a:p>
          <a:p>
            <a:endParaRPr lang="nb-NO" sz="4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b-NO" dirty="0" smtClean="0">
                <a:latin typeface="Arial" pitchFamily="34" charset="0"/>
                <a:cs typeface="Arial" pitchFamily="34" charset="0"/>
              </a:rPr>
              <a:t> Tilpasset formål/situasjon - oversikt</a:t>
            </a:r>
          </a:p>
          <a:p>
            <a:pPr>
              <a:buFontTx/>
              <a:buChar char="-"/>
            </a:pPr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b-NO" dirty="0" smtClean="0">
                <a:latin typeface="Arial" pitchFamily="34" charset="0"/>
                <a:cs typeface="Arial" pitchFamily="34" charset="0"/>
              </a:rPr>
              <a:t> ”Tune in” – Bryte lydmuren</a:t>
            </a:r>
          </a:p>
          <a:p>
            <a:pPr>
              <a:buFontTx/>
              <a:buChar char="-"/>
            </a:pPr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b-NO" dirty="0" smtClean="0">
                <a:latin typeface="Arial" pitchFamily="34" charset="0"/>
                <a:cs typeface="Arial" pitchFamily="34" charset="0"/>
              </a:rPr>
              <a:t> Struktur og trygghet - lavterskel</a:t>
            </a:r>
          </a:p>
          <a:p>
            <a:pPr>
              <a:buFontTx/>
              <a:buChar char="-"/>
            </a:pPr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b-NO" dirty="0" smtClean="0">
                <a:latin typeface="Arial" pitchFamily="34" charset="0"/>
                <a:cs typeface="Arial" pitchFamily="34" charset="0"/>
              </a:rPr>
              <a:t> Innføre arbeidsform, mobilisere og</a:t>
            </a: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  regulere</a:t>
            </a:r>
            <a:endParaRPr lang="nb-N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Høyre klammeparentes 8"/>
          <p:cNvSpPr/>
          <p:nvPr/>
        </p:nvSpPr>
        <p:spPr>
          <a:xfrm>
            <a:off x="3440832" y="1772816"/>
            <a:ext cx="432049" cy="1224136"/>
          </a:xfrm>
          <a:prstGeom prst="rightBrace">
            <a:avLst/>
          </a:prstGeom>
          <a:ln w="317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TekstSylinder 9"/>
          <p:cNvSpPr txBox="1"/>
          <p:nvPr/>
        </p:nvSpPr>
        <p:spPr>
          <a:xfrm>
            <a:off x="488504" y="332656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solidFill>
                  <a:srgbClr val="3366CC"/>
                </a:solidFill>
                <a:latin typeface="Comic Sans MS" pitchFamily="66" charset="0"/>
              </a:rPr>
              <a:t>VERKSTEDET ÅPNER</a:t>
            </a:r>
            <a:endParaRPr lang="nb-NO" sz="2800" dirty="0">
              <a:solidFill>
                <a:srgbClr val="3366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Asle Farner – Strategi og samspill </a:t>
            </a:r>
          </a:p>
        </p:txBody>
      </p:sp>
      <p:sp>
        <p:nvSpPr>
          <p:cNvPr id="10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37877-9D33-4BC8-A56D-3003F3ED9C9A}" type="slidenum">
              <a:rPr lang="nb-NO"/>
              <a:pPr/>
              <a:t>20</a:t>
            </a:fld>
            <a:endParaRPr lang="nb-NO"/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584729" y="533400"/>
            <a:ext cx="866087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dirty="0" smtClean="0">
                <a:latin typeface="Arial" pitchFamily="34" charset="0"/>
              </a:rPr>
              <a:t>Evaluering av miniverksted om verksted som verktøy</a:t>
            </a:r>
            <a:endParaRPr lang="nb-NO" dirty="0">
              <a:latin typeface="Arial" pitchFamily="34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485900" y="1447800"/>
            <a:ext cx="7181850" cy="4038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568450" y="1524000"/>
            <a:ext cx="577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b="1">
                <a:latin typeface="Arial" pitchFamily="34" charset="0"/>
              </a:rPr>
              <a:t>+</a:t>
            </a:r>
            <a:r>
              <a:rPr lang="nb-NO">
                <a:latin typeface="Arial" pitchFamily="34" charset="0"/>
              </a:rPr>
              <a:t> Mitt utbytte/det som har fungert bra: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568450" y="3276600"/>
            <a:ext cx="685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>
                <a:latin typeface="Arial" pitchFamily="34" charset="0"/>
              </a:rPr>
              <a:t>- Det jeg savner/det som ikke har fungert bra: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568450" y="4876800"/>
            <a:ext cx="408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dirty="0">
                <a:latin typeface="Arial" pitchFamily="34" charset="0"/>
              </a:rPr>
              <a:t>Råd til </a:t>
            </a:r>
            <a:r>
              <a:rPr lang="nb-NO" dirty="0" smtClean="0">
                <a:latin typeface="Arial" pitchFamily="34" charset="0"/>
              </a:rPr>
              <a:t>Asle:</a:t>
            </a:r>
            <a:endParaRPr lang="nb-NO" dirty="0">
              <a:latin typeface="Arial" pitchFamily="34" charset="0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 rot="-1300665">
            <a:off x="5107788" y="4793102"/>
            <a:ext cx="47982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>
                <a:solidFill>
                  <a:srgbClr val="CC0000"/>
                </a:solidFill>
                <a:latin typeface="Comic Sans MS" pitchFamily="66" charset="0"/>
              </a:rPr>
              <a:t>SETT LAPPEN PÅ VEGGEN VED DØRA NÅR DU GÅR!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416498" y="4365104"/>
            <a:ext cx="8424935" cy="864096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416497" y="2564904"/>
            <a:ext cx="8352928" cy="1512168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416498" y="1052736"/>
            <a:ext cx="8352928" cy="11521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Asle Farner – Strategi og samspill 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6188C-09A7-4DDD-99BC-D2410B6657F7}" type="slidenum">
              <a:rPr lang="nb-NO" smtClean="0"/>
              <a:pPr/>
              <a:t>3</a:t>
            </a:fld>
            <a:endParaRPr lang="nb-NO"/>
          </a:p>
        </p:txBody>
      </p:sp>
      <p:sp>
        <p:nvSpPr>
          <p:cNvPr id="4" name="TekstSylinder 3"/>
          <p:cNvSpPr txBox="1"/>
          <p:nvPr/>
        </p:nvSpPr>
        <p:spPr>
          <a:xfrm>
            <a:off x="1208585" y="332658"/>
            <a:ext cx="68407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latin typeface="Arial" pitchFamily="34" charset="0"/>
                <a:cs typeface="Arial" pitchFamily="34" charset="0"/>
              </a:rPr>
              <a:t>Program</a:t>
            </a:r>
          </a:p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1400 Åpning</a:t>
            </a: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1405 Innledende samtaler om demo</a:t>
            </a: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1430 Etterlesning om åpningsfasen</a:t>
            </a:r>
          </a:p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1445 Midtpartiet er hovedbolken – 5 råd</a:t>
            </a: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1500 Gruppearbeid</a:t>
            </a: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1515 Pause</a:t>
            </a: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1520 Blikk på og kommentarer til innspillene</a:t>
            </a:r>
          </a:p>
          <a:p>
            <a:endParaRPr lang="nb-NO" dirty="0" smtClean="0">
              <a:latin typeface="Arial" pitchFamily="34" charset="0"/>
              <a:cs typeface="Arial" pitchFamily="34" charset="0"/>
            </a:endParaRP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1535 Etterlesning om avslutning og etterbruk</a:t>
            </a:r>
          </a:p>
          <a:p>
            <a:r>
              <a:rPr lang="nb-NO" dirty="0" smtClean="0">
                <a:latin typeface="Arial" pitchFamily="34" charset="0"/>
                <a:cs typeface="Arial" pitchFamily="34" charset="0"/>
              </a:rPr>
              <a:t>1545 Strek er satt</a:t>
            </a:r>
          </a:p>
          <a:p>
            <a:endParaRPr lang="nb-NO" dirty="0" smtClean="0"/>
          </a:p>
          <a:p>
            <a:endParaRPr lang="nb-NO" dirty="0" smtClean="0"/>
          </a:p>
        </p:txBody>
      </p:sp>
      <p:grpSp>
        <p:nvGrpSpPr>
          <p:cNvPr id="10" name="Gruppe 9"/>
          <p:cNvGrpSpPr/>
          <p:nvPr/>
        </p:nvGrpSpPr>
        <p:grpSpPr>
          <a:xfrm>
            <a:off x="6465168" y="1196752"/>
            <a:ext cx="2952328" cy="936104"/>
            <a:chOff x="6465168" y="1196752"/>
            <a:chExt cx="2952328" cy="936104"/>
          </a:xfrm>
        </p:grpSpPr>
        <p:sp>
          <p:nvSpPr>
            <p:cNvPr id="8" name="Bildeforklaring formet som en sky 7"/>
            <p:cNvSpPr/>
            <p:nvPr/>
          </p:nvSpPr>
          <p:spPr>
            <a:xfrm>
              <a:off x="6465168" y="1196752"/>
              <a:ext cx="2448272" cy="936104"/>
            </a:xfrm>
            <a:prstGeom prst="cloudCallout">
              <a:avLst>
                <a:gd name="adj1" fmla="val -83663"/>
                <a:gd name="adj2" fmla="val 73455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TekstSylinder 8"/>
            <p:cNvSpPr txBox="1"/>
            <p:nvPr/>
          </p:nvSpPr>
          <p:spPr>
            <a:xfrm>
              <a:off x="6897216" y="1412776"/>
              <a:ext cx="25202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>
                  <a:solidFill>
                    <a:srgbClr val="00B050"/>
                  </a:solidFill>
                  <a:latin typeface="Comic Sans MS" pitchFamily="66" charset="0"/>
                </a:rPr>
                <a:t>Minipause?</a:t>
              </a:r>
              <a:endParaRPr lang="nb-NO" dirty="0">
                <a:solidFill>
                  <a:srgbClr val="00B05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Asle Farner – Strategi og samspill </a:t>
            </a:r>
          </a:p>
        </p:txBody>
      </p:sp>
      <p:sp>
        <p:nvSpPr>
          <p:cNvPr id="5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D5AB-3A7B-4E7A-81E0-A7B045CC25D6}" type="slidenum">
              <a:rPr lang="nb-NO"/>
              <a:pPr/>
              <a:t>4</a:t>
            </a:fld>
            <a:endParaRPr lang="nb-NO"/>
          </a:p>
        </p:txBody>
      </p:sp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200475" y="188642"/>
            <a:ext cx="4104456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b="1" dirty="0">
                <a:latin typeface="Arial" pitchFamily="34" charset="0"/>
                <a:cs typeface="Arial" pitchFamily="34" charset="0"/>
              </a:rPr>
              <a:t>HVORF0R MEDVIRKNING?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nb-NO" sz="2000" dirty="0">
                <a:latin typeface="Arial" pitchFamily="34" charset="0"/>
                <a:cs typeface="Arial" pitchFamily="34" charset="0"/>
              </a:rPr>
              <a:t>Demokrati og innsyn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nb-NO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Behov for lokalkunnskap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nb-NO" sz="2000" dirty="0">
                <a:latin typeface="Arial" pitchFamily="34" charset="0"/>
                <a:cs typeface="Arial" pitchFamily="34" charset="0"/>
              </a:rPr>
              <a:t>Tilbakemelding som grunnlag </a:t>
            </a:r>
            <a:r>
              <a:rPr lang="nb-NO" sz="2000" dirty="0" smtClean="0">
                <a:latin typeface="Arial" pitchFamily="34" charset="0"/>
                <a:cs typeface="Arial" pitchFamily="34" charset="0"/>
              </a:rPr>
              <a:t>for    .   utvikling</a:t>
            </a:r>
            <a:endParaRPr lang="nb-NO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nb-NO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Deliberasjon og diskurs </a:t>
            </a:r>
            <a:r>
              <a:rPr lang="nb-NO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                .   mellom </a:t>
            </a:r>
            <a:r>
              <a:rPr lang="nb-NO" sz="20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aktører 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nb-NO" sz="2000" dirty="0">
                <a:latin typeface="Arial" pitchFamily="34" charset="0"/>
                <a:cs typeface="Arial" pitchFamily="34" charset="0"/>
              </a:rPr>
              <a:t>Involvering til </a:t>
            </a:r>
            <a:r>
              <a:rPr lang="nb-NO" sz="2000" dirty="0" smtClean="0">
                <a:latin typeface="Arial" pitchFamily="34" charset="0"/>
                <a:cs typeface="Arial" pitchFamily="34" charset="0"/>
              </a:rPr>
              <a:t>oppslutning og          .   gjennomføring</a:t>
            </a:r>
            <a:endParaRPr lang="nb-NO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uppe 12"/>
          <p:cNvGrpSpPr/>
          <p:nvPr/>
        </p:nvGrpSpPr>
        <p:grpSpPr>
          <a:xfrm>
            <a:off x="3584848" y="332660"/>
            <a:ext cx="6120680" cy="1938992"/>
            <a:chOff x="3584848" y="332660"/>
            <a:chExt cx="6120680" cy="1938992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4376936" y="332660"/>
              <a:ext cx="5328592" cy="1938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buFont typeface="Wingdings" pitchFamily="2" charset="2"/>
                <a:buChar char="ü"/>
              </a:pPr>
              <a:r>
                <a:rPr lang="nb-NO" dirty="0" smtClean="0">
                  <a:solidFill>
                    <a:srgbClr val="7030A0"/>
                  </a:solidFill>
                  <a:latin typeface="Comic Sans MS" pitchFamily="66" charset="0"/>
                </a:rPr>
                <a:t>Behov/problemdefinering</a:t>
              </a:r>
            </a:p>
            <a:p>
              <a:pPr>
                <a:spcBef>
                  <a:spcPct val="50000"/>
                </a:spcBef>
                <a:buFont typeface="Wingdings" pitchFamily="2" charset="2"/>
                <a:buChar char="ü"/>
              </a:pPr>
              <a:r>
                <a:rPr lang="nb-NO" dirty="0" smtClean="0">
                  <a:solidFill>
                    <a:srgbClr val="7030A0"/>
                  </a:solidFill>
                  <a:latin typeface="Comic Sans MS" pitchFamily="66" charset="0"/>
                </a:rPr>
                <a:t>Forståelse av situasjon og                      .  sammenhenger</a:t>
              </a:r>
            </a:p>
            <a:p>
              <a:pPr>
                <a:spcBef>
                  <a:spcPct val="50000"/>
                </a:spcBef>
                <a:buFont typeface="Wingdings" pitchFamily="2" charset="2"/>
                <a:buChar char="ü"/>
              </a:pPr>
              <a:r>
                <a:rPr lang="nb-NO" dirty="0" smtClean="0">
                  <a:solidFill>
                    <a:srgbClr val="7030A0"/>
                  </a:solidFill>
                  <a:latin typeface="Comic Sans MS" pitchFamily="66" charset="0"/>
                </a:rPr>
                <a:t>Ideer/innspill</a:t>
              </a:r>
            </a:p>
          </p:txBody>
        </p:sp>
        <p:grpSp>
          <p:nvGrpSpPr>
            <p:cNvPr id="16" name="Gruppe 15"/>
            <p:cNvGrpSpPr/>
            <p:nvPr/>
          </p:nvGrpSpPr>
          <p:grpSpPr>
            <a:xfrm>
              <a:off x="3584848" y="404664"/>
              <a:ext cx="792088" cy="1728192"/>
              <a:chOff x="3584848" y="404664"/>
              <a:chExt cx="792088" cy="1728192"/>
            </a:xfrm>
          </p:grpSpPr>
          <p:sp>
            <p:nvSpPr>
              <p:cNvPr id="7" name="Venstre klammeparentes 6"/>
              <p:cNvSpPr/>
              <p:nvPr/>
            </p:nvSpPr>
            <p:spPr>
              <a:xfrm>
                <a:off x="4088904" y="404664"/>
                <a:ext cx="288032" cy="1728192"/>
              </a:xfrm>
              <a:prstGeom prst="leftBrac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10" name="Rett pil 9"/>
              <p:cNvCxnSpPr/>
              <p:nvPr/>
            </p:nvCxnSpPr>
            <p:spPr>
              <a:xfrm>
                <a:off x="3584848" y="1340768"/>
                <a:ext cx="432048" cy="0"/>
              </a:xfrm>
              <a:prstGeom prst="straightConnector1">
                <a:avLst/>
              </a:prstGeom>
              <a:ln w="3810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uppe 13"/>
          <p:cNvGrpSpPr/>
          <p:nvPr/>
        </p:nvGrpSpPr>
        <p:grpSpPr>
          <a:xfrm>
            <a:off x="3008786" y="2780928"/>
            <a:ext cx="6696743" cy="1938992"/>
            <a:chOff x="3008785" y="2780928"/>
            <a:chExt cx="6696743" cy="1938992"/>
          </a:xfrm>
        </p:grpSpPr>
        <p:grpSp>
          <p:nvGrpSpPr>
            <p:cNvPr id="17" name="Gruppe 16"/>
            <p:cNvGrpSpPr/>
            <p:nvPr/>
          </p:nvGrpSpPr>
          <p:grpSpPr>
            <a:xfrm>
              <a:off x="3008785" y="2852936"/>
              <a:ext cx="1368153" cy="1800200"/>
              <a:chOff x="3008784" y="2852936"/>
              <a:chExt cx="1368153" cy="1800200"/>
            </a:xfrm>
          </p:grpSpPr>
          <p:sp>
            <p:nvSpPr>
              <p:cNvPr id="8" name="Venstre klammeparentes 7"/>
              <p:cNvSpPr/>
              <p:nvPr/>
            </p:nvSpPr>
            <p:spPr>
              <a:xfrm>
                <a:off x="4088905" y="2924944"/>
                <a:ext cx="288032" cy="1728192"/>
              </a:xfrm>
              <a:prstGeom prst="leftBrac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11" name="Rett pil 10"/>
              <p:cNvCxnSpPr/>
              <p:nvPr/>
            </p:nvCxnSpPr>
            <p:spPr>
              <a:xfrm>
                <a:off x="3008784" y="2852936"/>
                <a:ext cx="936104" cy="936104"/>
              </a:xfrm>
              <a:prstGeom prst="straightConnector1">
                <a:avLst/>
              </a:prstGeom>
              <a:ln w="38100"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kstSylinder 11"/>
            <p:cNvSpPr txBox="1"/>
            <p:nvPr/>
          </p:nvSpPr>
          <p:spPr>
            <a:xfrm>
              <a:off x="4592960" y="2780928"/>
              <a:ext cx="511256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50000"/>
                </a:spcBef>
                <a:buFont typeface="Wingdings" pitchFamily="2" charset="2"/>
                <a:buChar char="ü"/>
              </a:pPr>
              <a:r>
                <a:rPr lang="nb-NO" dirty="0" smtClean="0">
                  <a:solidFill>
                    <a:srgbClr val="7030A0"/>
                  </a:solidFill>
                  <a:latin typeface="Comic Sans MS" pitchFamily="66" charset="0"/>
                </a:rPr>
                <a:t>Konsekvensvurdering</a:t>
              </a:r>
            </a:p>
            <a:p>
              <a:pPr>
                <a:spcBef>
                  <a:spcPct val="50000"/>
                </a:spcBef>
                <a:buFont typeface="Wingdings" pitchFamily="2" charset="2"/>
                <a:buChar char="ü"/>
              </a:pPr>
              <a:r>
                <a:rPr lang="nb-NO" dirty="0" smtClean="0">
                  <a:solidFill>
                    <a:srgbClr val="7030A0"/>
                  </a:solidFill>
                  <a:latin typeface="Comic Sans MS" pitchFamily="66" charset="0"/>
                </a:rPr>
                <a:t>Utvikling av brukbar/akseptabel    .  Løsning på problem/følger</a:t>
              </a:r>
            </a:p>
            <a:p>
              <a:pPr>
                <a:spcBef>
                  <a:spcPct val="50000"/>
                </a:spcBef>
                <a:buFont typeface="Wingdings" pitchFamily="2" charset="2"/>
                <a:buChar char="ü"/>
              </a:pPr>
              <a:r>
                <a:rPr lang="nb-NO" dirty="0" smtClean="0">
                  <a:solidFill>
                    <a:srgbClr val="7030A0"/>
                  </a:solidFill>
                  <a:latin typeface="Comic Sans MS" pitchFamily="66" charset="0"/>
                </a:rPr>
                <a:t>Mobilisering</a:t>
              </a:r>
              <a:endParaRPr lang="nb-NO" dirty="0">
                <a:solidFill>
                  <a:srgbClr val="7030A0"/>
                </a:solidFill>
                <a:latin typeface="Comic Sans MS" pitchFamily="66" charset="0"/>
              </a:endParaRPr>
            </a:p>
          </p:txBody>
        </p:sp>
      </p:grpSp>
      <p:sp>
        <p:nvSpPr>
          <p:cNvPr id="15" name="TekstSylinder 14"/>
          <p:cNvSpPr txBox="1"/>
          <p:nvPr/>
        </p:nvSpPr>
        <p:spPr>
          <a:xfrm>
            <a:off x="2432720" y="530120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>
                <a:solidFill>
                  <a:srgbClr val="3366CC"/>
                </a:solidFill>
                <a:latin typeface="Comic Sans MS" pitchFamily="66" charset="0"/>
              </a:rPr>
              <a:t>5 råd om HVORDAN: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Asle Farner – Strategi og samspill 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65100" y="228600"/>
            <a:ext cx="7346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800" dirty="0">
                <a:latin typeface="Arial" pitchFamily="34" charset="0"/>
                <a:cs typeface="Arial" pitchFamily="34" charset="0"/>
              </a:rPr>
              <a:t>Medvirkningstrappa</a:t>
            </a:r>
          </a:p>
        </p:txBody>
      </p:sp>
      <p:sp>
        <p:nvSpPr>
          <p:cNvPr id="11268" name="Line 3"/>
          <p:cNvSpPr>
            <a:spLocks noChangeShapeType="1"/>
          </p:cNvSpPr>
          <p:nvPr/>
        </p:nvSpPr>
        <p:spPr bwMode="auto">
          <a:xfrm flipV="1">
            <a:off x="825500" y="52578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69" name="Line 4"/>
          <p:cNvSpPr>
            <a:spLocks noChangeShapeType="1"/>
          </p:cNvSpPr>
          <p:nvPr/>
        </p:nvSpPr>
        <p:spPr bwMode="auto">
          <a:xfrm>
            <a:off x="825500" y="5257800"/>
            <a:ext cx="1238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 flipV="1">
            <a:off x="2063750" y="4648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1" name="Line 6"/>
          <p:cNvSpPr>
            <a:spLocks noChangeShapeType="1"/>
          </p:cNvSpPr>
          <p:nvPr/>
        </p:nvSpPr>
        <p:spPr bwMode="auto">
          <a:xfrm flipV="1">
            <a:off x="3302000" y="4038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Line 7"/>
          <p:cNvSpPr>
            <a:spLocks noChangeShapeType="1"/>
          </p:cNvSpPr>
          <p:nvPr/>
        </p:nvSpPr>
        <p:spPr bwMode="auto">
          <a:xfrm flipV="1">
            <a:off x="4540250" y="34290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3" name="Line 8"/>
          <p:cNvSpPr>
            <a:spLocks noChangeShapeType="1"/>
          </p:cNvSpPr>
          <p:nvPr/>
        </p:nvSpPr>
        <p:spPr bwMode="auto">
          <a:xfrm flipV="1">
            <a:off x="5778500" y="2819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4" name="Line 9"/>
          <p:cNvSpPr>
            <a:spLocks noChangeShapeType="1"/>
          </p:cNvSpPr>
          <p:nvPr/>
        </p:nvSpPr>
        <p:spPr bwMode="auto">
          <a:xfrm flipV="1">
            <a:off x="7016750" y="22098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5" name="Line 10"/>
          <p:cNvSpPr>
            <a:spLocks noChangeShapeType="1"/>
          </p:cNvSpPr>
          <p:nvPr/>
        </p:nvSpPr>
        <p:spPr bwMode="auto">
          <a:xfrm>
            <a:off x="2063750" y="4648200"/>
            <a:ext cx="1238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11"/>
          <p:cNvSpPr>
            <a:spLocks noChangeShapeType="1"/>
          </p:cNvSpPr>
          <p:nvPr/>
        </p:nvSpPr>
        <p:spPr bwMode="auto">
          <a:xfrm>
            <a:off x="3302000" y="4038600"/>
            <a:ext cx="1238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7" name="Line 12"/>
          <p:cNvSpPr>
            <a:spLocks noChangeShapeType="1"/>
          </p:cNvSpPr>
          <p:nvPr/>
        </p:nvSpPr>
        <p:spPr bwMode="auto">
          <a:xfrm>
            <a:off x="4540250" y="3429000"/>
            <a:ext cx="1238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8" name="Line 13"/>
          <p:cNvSpPr>
            <a:spLocks noChangeShapeType="1"/>
          </p:cNvSpPr>
          <p:nvPr/>
        </p:nvSpPr>
        <p:spPr bwMode="auto">
          <a:xfrm>
            <a:off x="5778500" y="2819400"/>
            <a:ext cx="1238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9" name="Line 14"/>
          <p:cNvSpPr>
            <a:spLocks noChangeShapeType="1"/>
          </p:cNvSpPr>
          <p:nvPr/>
        </p:nvSpPr>
        <p:spPr bwMode="auto">
          <a:xfrm>
            <a:off x="7016750" y="2209800"/>
            <a:ext cx="1238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80" name="Line 15"/>
          <p:cNvSpPr>
            <a:spLocks noChangeShapeType="1"/>
          </p:cNvSpPr>
          <p:nvPr/>
        </p:nvSpPr>
        <p:spPr bwMode="auto">
          <a:xfrm>
            <a:off x="8255000" y="1600200"/>
            <a:ext cx="1238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81" name="Line 16"/>
          <p:cNvSpPr>
            <a:spLocks noChangeShapeType="1"/>
          </p:cNvSpPr>
          <p:nvPr/>
        </p:nvSpPr>
        <p:spPr bwMode="auto">
          <a:xfrm flipV="1">
            <a:off x="8255000" y="160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82" name="Text Box 17"/>
          <p:cNvSpPr txBox="1">
            <a:spLocks noChangeArrowheads="1"/>
          </p:cNvSpPr>
          <p:nvPr/>
        </p:nvSpPr>
        <p:spPr bwMode="auto">
          <a:xfrm>
            <a:off x="165100" y="4800607"/>
            <a:ext cx="1816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dirty="0" err="1">
                <a:latin typeface="Arial" pitchFamily="34" charset="0"/>
                <a:cs typeface="Arial" pitchFamily="34" charset="0"/>
              </a:rPr>
              <a:t>Off.ettersyn</a:t>
            </a:r>
            <a:endParaRPr lang="nb-NO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83" name="Text Box 18"/>
          <p:cNvSpPr txBox="1">
            <a:spLocks noChangeArrowheads="1"/>
          </p:cNvSpPr>
          <p:nvPr/>
        </p:nvSpPr>
        <p:spPr bwMode="auto">
          <a:xfrm>
            <a:off x="1403350" y="4114807"/>
            <a:ext cx="1816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dirty="0">
                <a:latin typeface="Arial" pitchFamily="34" charset="0"/>
                <a:cs typeface="Arial" pitchFamily="34" charset="0"/>
              </a:rPr>
              <a:t>Informasjon</a:t>
            </a:r>
          </a:p>
        </p:txBody>
      </p:sp>
      <p:sp>
        <p:nvSpPr>
          <p:cNvPr id="11284" name="Text Box 19"/>
          <p:cNvSpPr txBox="1">
            <a:spLocks noChangeArrowheads="1"/>
          </p:cNvSpPr>
          <p:nvPr/>
        </p:nvSpPr>
        <p:spPr bwMode="auto">
          <a:xfrm>
            <a:off x="4304928" y="2852940"/>
            <a:ext cx="1403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dirty="0">
                <a:latin typeface="Arial" pitchFamily="34" charset="0"/>
                <a:cs typeface="Arial" pitchFamily="34" charset="0"/>
              </a:rPr>
              <a:t>Dialog</a:t>
            </a:r>
          </a:p>
        </p:txBody>
      </p:sp>
      <p:sp>
        <p:nvSpPr>
          <p:cNvPr id="11285" name="Text Box 20"/>
          <p:cNvSpPr txBox="1">
            <a:spLocks noChangeArrowheads="1"/>
          </p:cNvSpPr>
          <p:nvPr/>
        </p:nvSpPr>
        <p:spPr bwMode="auto">
          <a:xfrm>
            <a:off x="3136900" y="3505204"/>
            <a:ext cx="132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dirty="0">
                <a:latin typeface="Arial" pitchFamily="34" charset="0"/>
                <a:cs typeface="Arial" pitchFamily="34" charset="0"/>
              </a:rPr>
              <a:t>Høring</a:t>
            </a:r>
          </a:p>
        </p:txBody>
      </p:sp>
      <p:sp>
        <p:nvSpPr>
          <p:cNvPr id="11286" name="Text Box 21"/>
          <p:cNvSpPr txBox="1">
            <a:spLocks noChangeArrowheads="1"/>
          </p:cNvSpPr>
          <p:nvPr/>
        </p:nvSpPr>
        <p:spPr bwMode="auto">
          <a:xfrm>
            <a:off x="5241032" y="2286007"/>
            <a:ext cx="202336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dirty="0">
                <a:latin typeface="Arial" pitchFamily="34" charset="0"/>
                <a:cs typeface="Arial" pitchFamily="34" charset="0"/>
              </a:rPr>
              <a:t>Aktiv </a:t>
            </a:r>
            <a:r>
              <a:rPr lang="nb-NO" sz="2000" dirty="0" smtClean="0">
                <a:latin typeface="Arial" pitchFamily="34" charset="0"/>
                <a:cs typeface="Arial" pitchFamily="34" charset="0"/>
              </a:rPr>
              <a:t>part</a:t>
            </a:r>
            <a:endParaRPr lang="nb-NO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87" name="Text Box 22"/>
          <p:cNvSpPr txBox="1">
            <a:spLocks noChangeArrowheads="1"/>
          </p:cNvSpPr>
          <p:nvPr/>
        </p:nvSpPr>
        <p:spPr bwMode="auto">
          <a:xfrm>
            <a:off x="6191250" y="1676402"/>
            <a:ext cx="22288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dirty="0">
                <a:latin typeface="Arial" pitchFamily="34" charset="0"/>
                <a:cs typeface="Arial" pitchFamily="34" charset="0"/>
              </a:rPr>
              <a:t>Medbestemmelse</a:t>
            </a:r>
          </a:p>
        </p:txBody>
      </p:sp>
      <p:sp>
        <p:nvSpPr>
          <p:cNvPr id="11288" name="Text Box 23"/>
          <p:cNvSpPr txBox="1">
            <a:spLocks noChangeArrowheads="1"/>
          </p:cNvSpPr>
          <p:nvPr/>
        </p:nvSpPr>
        <p:spPr bwMode="auto">
          <a:xfrm>
            <a:off x="7924800" y="990607"/>
            <a:ext cx="1733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dirty="0">
                <a:latin typeface="Arial" pitchFamily="34" charset="0"/>
                <a:cs typeface="Arial" pitchFamily="34" charset="0"/>
              </a:rPr>
              <a:t>Sjølråderett</a:t>
            </a:r>
          </a:p>
        </p:txBody>
      </p:sp>
      <p:sp>
        <p:nvSpPr>
          <p:cNvPr id="94232" name="Text Box 24"/>
          <p:cNvSpPr txBox="1">
            <a:spLocks noChangeArrowheads="1"/>
          </p:cNvSpPr>
          <p:nvPr/>
        </p:nvSpPr>
        <p:spPr bwMode="auto">
          <a:xfrm>
            <a:off x="3368825" y="4869162"/>
            <a:ext cx="633670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800" dirty="0" smtClean="0">
                <a:solidFill>
                  <a:srgbClr val="3366CC"/>
                </a:solidFill>
                <a:latin typeface="Comic Sans MS" pitchFamily="66" charset="0"/>
              </a:rPr>
              <a:t>1 - MEDVIRKNINGSKONTRAKT</a:t>
            </a:r>
          </a:p>
          <a:p>
            <a:pPr algn="ctr">
              <a:spcBef>
                <a:spcPct val="50000"/>
              </a:spcBef>
            </a:pPr>
            <a:r>
              <a:rPr lang="nb-NO" sz="2800" dirty="0" err="1" smtClean="0">
                <a:solidFill>
                  <a:srgbClr val="3366CC"/>
                </a:solidFill>
                <a:latin typeface="Comic Sans MS" pitchFamily="66" charset="0"/>
              </a:rPr>
              <a:t>Dvs</a:t>
            </a:r>
            <a:r>
              <a:rPr lang="nb-NO" sz="2800" dirty="0" smtClean="0">
                <a:solidFill>
                  <a:srgbClr val="3366CC"/>
                </a:solidFill>
                <a:latin typeface="Comic Sans MS" pitchFamily="66" charset="0"/>
              </a:rPr>
              <a:t>: forventningsavklaring</a:t>
            </a:r>
            <a:endParaRPr lang="nb-NO" sz="2800" dirty="0">
              <a:solidFill>
                <a:srgbClr val="3366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3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Asle Farner – Strategi og samspill </a:t>
            </a:r>
          </a:p>
        </p:txBody>
      </p:sp>
      <p:sp>
        <p:nvSpPr>
          <p:cNvPr id="26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DA798-ADCE-40A8-841D-F231C38C442D}" type="slidenum">
              <a:rPr lang="nb-NO"/>
              <a:pPr/>
              <a:t>6</a:t>
            </a:fld>
            <a:endParaRPr lang="nb-NO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88504" y="260648"/>
            <a:ext cx="892899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defTabSz="808038" eaLnBrk="0" hangingPunct="0"/>
            <a:r>
              <a:rPr lang="nb-NO" sz="2800" dirty="0" smtClean="0">
                <a:solidFill>
                  <a:srgbClr val="0066CC"/>
                </a:solidFill>
                <a:latin typeface="Comic Sans MS" pitchFamily="66" charset="0"/>
              </a:rPr>
              <a:t>2 -TILPASS ARBEIDSFORM TIL TEMA/FORMÅL</a:t>
            </a:r>
          </a:p>
          <a:p>
            <a:pPr algn="ctr" defTabSz="808038" eaLnBrk="0" hangingPunct="0"/>
            <a:r>
              <a:rPr lang="nb-NO" sz="2800" dirty="0" smtClean="0">
                <a:solidFill>
                  <a:srgbClr val="0066CC"/>
                </a:solidFill>
                <a:latin typeface="Comic Sans MS" pitchFamily="66" charset="0"/>
              </a:rPr>
              <a:t>Ulike situasjoner: ulike prosesser og grupper</a:t>
            </a:r>
            <a:endParaRPr lang="nb-NO" sz="2800" dirty="0">
              <a:solidFill>
                <a:srgbClr val="0066CC"/>
              </a:solidFill>
              <a:latin typeface="Comic Sans MS" pitchFamily="66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57200" y="2590800"/>
            <a:ext cx="3048000" cy="353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84175" indent="-384175" algn="r" eaLnBrk="0" hangingPunct="0">
              <a:lnSpc>
                <a:spcPct val="89000"/>
              </a:lnSpc>
              <a:spcAft>
                <a:spcPct val="69000"/>
              </a:spcAft>
              <a:buClr>
                <a:schemeClr val="tx1"/>
              </a:buClr>
              <a:buSzPct val="84000"/>
              <a:buFont typeface="Wingdings" pitchFamily="2" charset="2"/>
              <a:buNone/>
            </a:pPr>
            <a:r>
              <a:rPr lang="nb-NO" b="1">
                <a:latin typeface="Univers 55" charset="0"/>
              </a:rPr>
              <a:t>Virkemidler:</a:t>
            </a:r>
          </a:p>
          <a:p>
            <a:pPr marL="384175" indent="-384175" algn="r" eaLnBrk="0" hangingPunct="0">
              <a:lnSpc>
                <a:spcPct val="89000"/>
              </a:lnSpc>
              <a:spcAft>
                <a:spcPct val="69000"/>
              </a:spcAft>
              <a:buClr>
                <a:schemeClr val="tx1"/>
              </a:buClr>
              <a:buSzPct val="84000"/>
              <a:buFont typeface="Wingdings" pitchFamily="2" charset="2"/>
              <a:buNone/>
            </a:pPr>
            <a:r>
              <a:rPr lang="nb-NO" sz="1600" b="1">
                <a:latin typeface="Univers 55" charset="0"/>
              </a:rPr>
              <a:t>Kjent og </a:t>
            </a:r>
          </a:p>
          <a:p>
            <a:pPr marL="384175" indent="-384175" algn="r" eaLnBrk="0" hangingPunct="0">
              <a:lnSpc>
                <a:spcPct val="89000"/>
              </a:lnSpc>
              <a:spcAft>
                <a:spcPct val="69000"/>
              </a:spcAft>
              <a:buClr>
                <a:schemeClr val="tx1"/>
              </a:buClr>
              <a:buSzPct val="84000"/>
              <a:buFont typeface="Wingdings" pitchFamily="2" charset="2"/>
              <a:buNone/>
            </a:pPr>
            <a:r>
              <a:rPr lang="nb-NO" sz="1600" b="1">
                <a:latin typeface="Univers 55" charset="0"/>
              </a:rPr>
              <a:t>tilgjengelig</a:t>
            </a:r>
          </a:p>
          <a:p>
            <a:pPr marL="384175" indent="-384175" algn="r" eaLnBrk="0" hangingPunct="0">
              <a:lnSpc>
                <a:spcPct val="89000"/>
              </a:lnSpc>
              <a:spcAft>
                <a:spcPct val="69000"/>
              </a:spcAft>
              <a:buClr>
                <a:schemeClr val="tx1"/>
              </a:buClr>
              <a:buSzPct val="84000"/>
              <a:buFont typeface="Wingdings" pitchFamily="2" charset="2"/>
              <a:buNone/>
            </a:pPr>
            <a:endParaRPr lang="nb-NO" sz="1600" b="1">
              <a:latin typeface="Univers 55" charset="0"/>
            </a:endParaRPr>
          </a:p>
          <a:p>
            <a:pPr marL="384175" indent="-384175" algn="r" eaLnBrk="0" hangingPunct="0">
              <a:lnSpc>
                <a:spcPct val="89000"/>
              </a:lnSpc>
              <a:spcAft>
                <a:spcPct val="69000"/>
              </a:spcAft>
              <a:buClr>
                <a:schemeClr val="tx1"/>
              </a:buClr>
              <a:buSzPct val="84000"/>
              <a:buFont typeface="Wingdings" pitchFamily="2" charset="2"/>
              <a:buNone/>
            </a:pPr>
            <a:endParaRPr lang="nb-NO" sz="1600" b="1">
              <a:latin typeface="Univers 55" charset="0"/>
            </a:endParaRPr>
          </a:p>
          <a:p>
            <a:pPr marL="384175" indent="-384175" algn="r" eaLnBrk="0" hangingPunct="0">
              <a:lnSpc>
                <a:spcPct val="89000"/>
              </a:lnSpc>
              <a:spcAft>
                <a:spcPct val="69000"/>
              </a:spcAft>
              <a:buClr>
                <a:schemeClr val="tx1"/>
              </a:buClr>
              <a:buSzPct val="84000"/>
              <a:buFont typeface="Wingdings" pitchFamily="2" charset="2"/>
              <a:buNone/>
            </a:pPr>
            <a:r>
              <a:rPr lang="nb-NO" sz="1600" b="1">
                <a:latin typeface="Univers 55" charset="0"/>
              </a:rPr>
              <a:t>Ukjent eller </a:t>
            </a:r>
          </a:p>
          <a:p>
            <a:pPr marL="384175" indent="-384175" algn="r" eaLnBrk="0" hangingPunct="0">
              <a:lnSpc>
                <a:spcPct val="89000"/>
              </a:lnSpc>
              <a:spcAft>
                <a:spcPct val="69000"/>
              </a:spcAft>
              <a:buClr>
                <a:schemeClr val="tx1"/>
              </a:buClr>
              <a:buSzPct val="84000"/>
              <a:buFont typeface="Wingdings" pitchFamily="2" charset="2"/>
              <a:buNone/>
            </a:pPr>
            <a:r>
              <a:rPr lang="nb-NO" sz="1600" b="1">
                <a:latin typeface="Univers 55" charset="0"/>
              </a:rPr>
              <a:t>utilgjengelig</a:t>
            </a:r>
          </a:p>
          <a:p>
            <a:pPr marL="384175" indent="-384175" algn="r" eaLnBrk="0" hangingPunct="0">
              <a:lnSpc>
                <a:spcPct val="89000"/>
              </a:lnSpc>
              <a:spcAft>
                <a:spcPct val="69000"/>
              </a:spcAft>
              <a:buClr>
                <a:schemeClr val="tx1"/>
              </a:buClr>
              <a:buSzPct val="84000"/>
              <a:buFont typeface="Wingdings" pitchFamily="2" charset="2"/>
              <a:buNone/>
            </a:pPr>
            <a:endParaRPr lang="nb-NO" sz="1600" b="1">
              <a:latin typeface="Univers 55" charset="0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656856" y="1340770"/>
            <a:ext cx="4349750" cy="6778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b-NO" b="1" dirty="0">
                <a:latin typeface="Univers 55" charset="0"/>
              </a:rPr>
              <a:t>Mål:</a:t>
            </a:r>
          </a:p>
          <a:p>
            <a:pPr eaLnBrk="0" hangingPunct="0">
              <a:lnSpc>
                <a:spcPct val="40000"/>
              </a:lnSpc>
              <a:spcBef>
                <a:spcPct val="50000"/>
              </a:spcBef>
            </a:pPr>
            <a:r>
              <a:rPr lang="nb-NO" sz="1600" b="1" dirty="0">
                <a:latin typeface="Univers 55" charset="0"/>
              </a:rPr>
              <a:t>Klare/omforent           Uklare/Omstridt</a:t>
            </a:r>
          </a:p>
        </p:txBody>
      </p:sp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3657600" y="2204864"/>
            <a:ext cx="4184650" cy="4104456"/>
            <a:chOff x="2127" y="1632"/>
            <a:chExt cx="1949" cy="2208"/>
          </a:xfrm>
        </p:grpSpPr>
        <p:sp>
          <p:nvSpPr>
            <p:cNvPr id="40966" name="Line 6"/>
            <p:cNvSpPr>
              <a:spLocks noChangeShapeType="1"/>
            </p:cNvSpPr>
            <p:nvPr/>
          </p:nvSpPr>
          <p:spPr bwMode="auto">
            <a:xfrm>
              <a:off x="2127" y="1632"/>
              <a:ext cx="0" cy="22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auto">
            <a:xfrm>
              <a:off x="4076" y="1632"/>
              <a:ext cx="0" cy="22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40968" name="Line 8"/>
            <p:cNvSpPr>
              <a:spLocks noChangeShapeType="1"/>
            </p:cNvSpPr>
            <p:nvPr/>
          </p:nvSpPr>
          <p:spPr bwMode="auto">
            <a:xfrm>
              <a:off x="3102" y="1632"/>
              <a:ext cx="0" cy="22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>
              <a:off x="2127" y="1632"/>
              <a:ext cx="194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>
              <a:off x="2127" y="3840"/>
              <a:ext cx="194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>
              <a:off x="2127" y="2736"/>
              <a:ext cx="194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40972" name="Oval 12"/>
            <p:cNvSpPr>
              <a:spLocks noChangeArrowheads="1"/>
            </p:cNvSpPr>
            <p:nvPr/>
          </p:nvSpPr>
          <p:spPr bwMode="auto">
            <a:xfrm>
              <a:off x="2215" y="1728"/>
              <a:ext cx="798" cy="91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0973" name="Rectangle 13"/>
            <p:cNvSpPr>
              <a:spLocks noChangeArrowheads="1"/>
            </p:cNvSpPr>
            <p:nvPr/>
          </p:nvSpPr>
          <p:spPr bwMode="auto">
            <a:xfrm>
              <a:off x="2791" y="1728"/>
              <a:ext cx="133" cy="2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2747" y="1680"/>
              <a:ext cx="44" cy="9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 flipV="1">
              <a:off x="2703" y="1776"/>
              <a:ext cx="88" cy="9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auto">
            <a:xfrm flipV="1">
              <a:off x="2260" y="2832"/>
              <a:ext cx="398" cy="81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40977" name="Line 17"/>
            <p:cNvSpPr>
              <a:spLocks noChangeShapeType="1"/>
            </p:cNvSpPr>
            <p:nvPr/>
          </p:nvSpPr>
          <p:spPr bwMode="auto">
            <a:xfrm>
              <a:off x="2658" y="2832"/>
              <a:ext cx="399" cy="81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40978" name="Line 18"/>
            <p:cNvSpPr>
              <a:spLocks noChangeShapeType="1"/>
            </p:cNvSpPr>
            <p:nvPr/>
          </p:nvSpPr>
          <p:spPr bwMode="auto">
            <a:xfrm>
              <a:off x="3190" y="1776"/>
              <a:ext cx="399" cy="81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40979" name="Line 19"/>
            <p:cNvSpPr>
              <a:spLocks noChangeShapeType="1"/>
            </p:cNvSpPr>
            <p:nvPr/>
          </p:nvSpPr>
          <p:spPr bwMode="auto">
            <a:xfrm flipV="1">
              <a:off x="3589" y="1776"/>
              <a:ext cx="354" cy="816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40980" name="Line 20"/>
            <p:cNvSpPr>
              <a:spLocks noChangeShapeType="1"/>
            </p:cNvSpPr>
            <p:nvPr/>
          </p:nvSpPr>
          <p:spPr bwMode="auto">
            <a:xfrm flipV="1">
              <a:off x="3279" y="2832"/>
              <a:ext cx="310" cy="43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40981" name="Line 21"/>
            <p:cNvSpPr>
              <a:spLocks noChangeShapeType="1"/>
            </p:cNvSpPr>
            <p:nvPr/>
          </p:nvSpPr>
          <p:spPr bwMode="auto">
            <a:xfrm>
              <a:off x="3589" y="2832"/>
              <a:ext cx="310" cy="43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40982" name="Line 22"/>
            <p:cNvSpPr>
              <a:spLocks noChangeShapeType="1"/>
            </p:cNvSpPr>
            <p:nvPr/>
          </p:nvSpPr>
          <p:spPr bwMode="auto">
            <a:xfrm>
              <a:off x="3279" y="3360"/>
              <a:ext cx="310" cy="384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nb-NO"/>
            </a:p>
          </p:txBody>
        </p:sp>
        <p:sp>
          <p:nvSpPr>
            <p:cNvPr id="40983" name="Line 23"/>
            <p:cNvSpPr>
              <a:spLocks noChangeShapeType="1"/>
            </p:cNvSpPr>
            <p:nvPr/>
          </p:nvSpPr>
          <p:spPr bwMode="auto">
            <a:xfrm flipV="1">
              <a:off x="3589" y="3360"/>
              <a:ext cx="310" cy="384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27" name="TekstSylinder 26"/>
          <p:cNvSpPr txBox="1"/>
          <p:nvPr/>
        </p:nvSpPr>
        <p:spPr>
          <a:xfrm>
            <a:off x="3944888" y="299695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rgbClr val="3366CC"/>
                </a:solidFill>
                <a:latin typeface="Comic Sans MS" pitchFamily="66" charset="0"/>
              </a:rPr>
              <a:t>Utredning</a:t>
            </a:r>
            <a:endParaRPr lang="nb-NO" dirty="0">
              <a:solidFill>
                <a:srgbClr val="3366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Asle Farner – Strategi og samspill </a:t>
            </a:r>
          </a:p>
        </p:txBody>
      </p:sp>
      <p:sp>
        <p:nvSpPr>
          <p:cNvPr id="8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20BA-EB4C-4DC9-B69A-5FD26FA4B729}" type="slidenum">
              <a:rPr lang="nb-NO"/>
              <a:pPr/>
              <a:t>7</a:t>
            </a:fld>
            <a:endParaRPr lang="nb-NO" dirty="0"/>
          </a:p>
        </p:txBody>
      </p:sp>
      <p:sp>
        <p:nvSpPr>
          <p:cNvPr id="50178" name="Line 2"/>
          <p:cNvSpPr>
            <a:spLocks noChangeShapeType="1"/>
          </p:cNvSpPr>
          <p:nvPr/>
        </p:nvSpPr>
        <p:spPr bwMode="auto">
          <a:xfrm flipV="1">
            <a:off x="742950" y="685800"/>
            <a:ext cx="2228850" cy="3886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2971800" y="685800"/>
            <a:ext cx="1898650" cy="3810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320800" y="3733806"/>
            <a:ext cx="3054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>
                <a:solidFill>
                  <a:srgbClr val="3366CC"/>
                </a:solidFill>
                <a:latin typeface="Andy" pitchFamily="66" charset="0"/>
              </a:rPr>
              <a:t>”</a:t>
            </a:r>
            <a:r>
              <a:rPr lang="nb-NO" sz="2800" dirty="0">
                <a:solidFill>
                  <a:srgbClr val="3366CC"/>
                </a:solidFill>
                <a:latin typeface="Andy" pitchFamily="66" charset="0"/>
              </a:rPr>
              <a:t>BRAINSTORM</a:t>
            </a:r>
            <a:r>
              <a:rPr lang="nb-NO" dirty="0">
                <a:solidFill>
                  <a:srgbClr val="3366CC"/>
                </a:solidFill>
                <a:latin typeface="Andy" pitchFamily="66" charset="0"/>
              </a:rPr>
              <a:t>”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5283200" y="1219213"/>
            <a:ext cx="4375150" cy="389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nb-NO" b="1" dirty="0"/>
              <a:t>KRITIKK/VURDERING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nb-NO" b="1" dirty="0"/>
              <a:t>    ER FORBUDT!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nb-NO" b="1" dirty="0"/>
              <a:t>SLIPP DEG LØS!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nb-NO" b="1" dirty="0"/>
              <a:t>MANGE IDÉER!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nb-NO" b="1" dirty="0"/>
              <a:t>BYGG VIDERE PÅ </a:t>
            </a:r>
          </a:p>
          <a:p>
            <a:pPr>
              <a:lnSpc>
                <a:spcPct val="3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nb-NO" b="1" dirty="0"/>
              <a:t>    ANDRES IDÉER</a:t>
            </a:r>
          </a:p>
          <a:p>
            <a:pPr>
              <a:lnSpc>
                <a:spcPct val="30000"/>
              </a:lnSpc>
              <a:spcBef>
                <a:spcPct val="50000"/>
              </a:spcBef>
              <a:buFont typeface="Wingdings" pitchFamily="2" charset="2"/>
              <a:buNone/>
            </a:pPr>
            <a:endParaRPr lang="nb-NO" b="1" dirty="0"/>
          </a:p>
          <a:p>
            <a:pPr>
              <a:lnSpc>
                <a:spcPct val="3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nb-NO" b="1" dirty="0">
                <a:solidFill>
                  <a:srgbClr val="0066CC"/>
                </a:solidFill>
              </a:rPr>
              <a:t>SKRIV OPP ALLE IDÉER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5241033" y="404666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>
                <a:solidFill>
                  <a:srgbClr val="0066CC"/>
                </a:solidFill>
                <a:latin typeface="Comic Sans MS" pitchFamily="66" charset="0"/>
              </a:rPr>
              <a:t>Spilleregler:</a:t>
            </a:r>
            <a:endParaRPr lang="nb-NO" sz="3200" dirty="0">
              <a:solidFill>
                <a:srgbClr val="0066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Asle Farner – Strategi og samspill </a:t>
            </a:r>
          </a:p>
        </p:txBody>
      </p:sp>
      <p:sp>
        <p:nvSpPr>
          <p:cNvPr id="9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33080-54DE-434F-A348-3433774EE978}" type="slidenum">
              <a:rPr lang="nb-NO"/>
              <a:pPr/>
              <a:t>8</a:t>
            </a:fld>
            <a:endParaRPr lang="nb-NO"/>
          </a:p>
        </p:txBody>
      </p:sp>
      <p:sp>
        <p:nvSpPr>
          <p:cNvPr id="52226" name="Line 2"/>
          <p:cNvSpPr>
            <a:spLocks noChangeShapeType="1"/>
          </p:cNvSpPr>
          <p:nvPr/>
        </p:nvSpPr>
        <p:spPr bwMode="auto">
          <a:xfrm>
            <a:off x="660400" y="1295400"/>
            <a:ext cx="2311400" cy="4038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52227" name="Line 3"/>
          <p:cNvSpPr>
            <a:spLocks noChangeShapeType="1"/>
          </p:cNvSpPr>
          <p:nvPr/>
        </p:nvSpPr>
        <p:spPr bwMode="auto">
          <a:xfrm flipV="1">
            <a:off x="2971800" y="1219200"/>
            <a:ext cx="1733550" cy="411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352600" y="1268760"/>
            <a:ext cx="2806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b-NO" dirty="0" smtClean="0"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nb-NO" dirty="0" smtClean="0">
                <a:latin typeface="Arial Black" pitchFamily="34" charset="0"/>
              </a:rPr>
              <a:t>Vurdere</a:t>
            </a:r>
          </a:p>
          <a:p>
            <a:pPr algn="ctr">
              <a:spcBef>
                <a:spcPct val="50000"/>
              </a:spcBef>
            </a:pPr>
            <a:r>
              <a:rPr lang="nb-NO" dirty="0" smtClean="0">
                <a:latin typeface="Arial Black" pitchFamily="34" charset="0"/>
              </a:rPr>
              <a:t>Velge</a:t>
            </a:r>
            <a:endParaRPr lang="nb-NO" dirty="0">
              <a:latin typeface="Arial Black" pitchFamily="34" charset="0"/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283200" y="1295400"/>
            <a:ext cx="404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5097016" y="2204864"/>
            <a:ext cx="4540250" cy="293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nb-NO" b="1" dirty="0">
                <a:solidFill>
                  <a:srgbClr val="0066CC"/>
                </a:solidFill>
              </a:rPr>
              <a:t>SORTERING</a:t>
            </a:r>
          </a:p>
          <a:p>
            <a:pPr>
              <a:lnSpc>
                <a:spcPct val="1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nb-NO" b="1" dirty="0" smtClean="0">
                <a:solidFill>
                  <a:srgbClr val="0066CC"/>
                </a:solidFill>
              </a:rPr>
              <a:t>KRITERIER</a:t>
            </a:r>
          </a:p>
          <a:p>
            <a:pPr>
              <a:lnSpc>
                <a:spcPct val="1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nb-NO" b="1" dirty="0" smtClean="0"/>
              <a:t>EVALUERING</a:t>
            </a:r>
            <a:endParaRPr lang="nb-NO" b="1" dirty="0"/>
          </a:p>
          <a:p>
            <a:pPr>
              <a:lnSpc>
                <a:spcPct val="16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nb-NO" b="1" dirty="0" smtClean="0"/>
              <a:t>VALG/BESLUTNING</a:t>
            </a:r>
            <a:endParaRPr lang="nb-NO" b="1" dirty="0"/>
          </a:p>
        </p:txBody>
      </p:sp>
      <p:sp>
        <p:nvSpPr>
          <p:cNvPr id="10" name="Rektangel 9"/>
          <p:cNvSpPr/>
          <p:nvPr/>
        </p:nvSpPr>
        <p:spPr>
          <a:xfrm>
            <a:off x="1607579" y="1268762"/>
            <a:ext cx="23837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Arial Black" pitchFamily="34" charset="0"/>
              </a:rPr>
              <a:t>Argumentere</a:t>
            </a:r>
            <a:endParaRPr lang="nb-NO" dirty="0">
              <a:latin typeface="Arial Black" pitchFamily="34" charset="0"/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5169025" y="1340770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>
                <a:solidFill>
                  <a:srgbClr val="0066CC"/>
                </a:solidFill>
                <a:latin typeface="Comic Sans MS" pitchFamily="66" charset="0"/>
              </a:rPr>
              <a:t>Tilrettelegg for</a:t>
            </a:r>
            <a:endParaRPr lang="nb-NO" sz="3200" dirty="0">
              <a:solidFill>
                <a:srgbClr val="0066CC"/>
              </a:solidFill>
              <a:latin typeface="Comic Sans MS" pitchFamily="66" charset="0"/>
            </a:endParaRPr>
          </a:p>
        </p:txBody>
      </p:sp>
      <p:sp>
        <p:nvSpPr>
          <p:cNvPr id="12" name="TekstSylinder 11"/>
          <p:cNvSpPr txBox="1"/>
          <p:nvPr/>
        </p:nvSpPr>
        <p:spPr>
          <a:xfrm>
            <a:off x="5385048" y="4581128"/>
            <a:ext cx="302433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3200" dirty="0" smtClean="0">
                <a:solidFill>
                  <a:srgbClr val="0066CC"/>
                </a:solidFill>
                <a:latin typeface="Comic Sans MS" pitchFamily="66" charset="0"/>
              </a:rPr>
              <a:t>Anbefaling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/>
              <a:t>Asle Farner – Strategi og samspill 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65100" y="228600"/>
            <a:ext cx="7346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800" dirty="0" smtClean="0">
                <a:solidFill>
                  <a:srgbClr val="0066CC"/>
                </a:solidFill>
                <a:latin typeface="Comic Sans MS" pitchFamily="66" charset="0"/>
              </a:rPr>
              <a:t>TILPASS ARBEIDSFORM</a:t>
            </a:r>
            <a:endParaRPr lang="nb-NO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8" name="Line 3"/>
          <p:cNvSpPr>
            <a:spLocks noChangeShapeType="1"/>
          </p:cNvSpPr>
          <p:nvPr/>
        </p:nvSpPr>
        <p:spPr bwMode="auto">
          <a:xfrm flipV="1">
            <a:off x="825500" y="52578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69" name="Line 4"/>
          <p:cNvSpPr>
            <a:spLocks noChangeShapeType="1"/>
          </p:cNvSpPr>
          <p:nvPr/>
        </p:nvSpPr>
        <p:spPr bwMode="auto">
          <a:xfrm>
            <a:off x="825500" y="5257800"/>
            <a:ext cx="1238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 flipV="1">
            <a:off x="2063750" y="4648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1" name="Line 6"/>
          <p:cNvSpPr>
            <a:spLocks noChangeShapeType="1"/>
          </p:cNvSpPr>
          <p:nvPr/>
        </p:nvSpPr>
        <p:spPr bwMode="auto">
          <a:xfrm flipV="1">
            <a:off x="3302000" y="4038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Line 7"/>
          <p:cNvSpPr>
            <a:spLocks noChangeShapeType="1"/>
          </p:cNvSpPr>
          <p:nvPr/>
        </p:nvSpPr>
        <p:spPr bwMode="auto">
          <a:xfrm flipV="1">
            <a:off x="4540250" y="34290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3" name="Line 8"/>
          <p:cNvSpPr>
            <a:spLocks noChangeShapeType="1"/>
          </p:cNvSpPr>
          <p:nvPr/>
        </p:nvSpPr>
        <p:spPr bwMode="auto">
          <a:xfrm flipV="1">
            <a:off x="5778500" y="2819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4" name="Line 9"/>
          <p:cNvSpPr>
            <a:spLocks noChangeShapeType="1"/>
          </p:cNvSpPr>
          <p:nvPr/>
        </p:nvSpPr>
        <p:spPr bwMode="auto">
          <a:xfrm flipV="1">
            <a:off x="7016750" y="22098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5" name="Line 10"/>
          <p:cNvSpPr>
            <a:spLocks noChangeShapeType="1"/>
          </p:cNvSpPr>
          <p:nvPr/>
        </p:nvSpPr>
        <p:spPr bwMode="auto">
          <a:xfrm>
            <a:off x="2063750" y="4648200"/>
            <a:ext cx="1238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11"/>
          <p:cNvSpPr>
            <a:spLocks noChangeShapeType="1"/>
          </p:cNvSpPr>
          <p:nvPr/>
        </p:nvSpPr>
        <p:spPr bwMode="auto">
          <a:xfrm>
            <a:off x="3302000" y="4038600"/>
            <a:ext cx="1238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7" name="Line 12"/>
          <p:cNvSpPr>
            <a:spLocks noChangeShapeType="1"/>
          </p:cNvSpPr>
          <p:nvPr/>
        </p:nvSpPr>
        <p:spPr bwMode="auto">
          <a:xfrm>
            <a:off x="4540250" y="3429000"/>
            <a:ext cx="1238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8" name="Line 13"/>
          <p:cNvSpPr>
            <a:spLocks noChangeShapeType="1"/>
          </p:cNvSpPr>
          <p:nvPr/>
        </p:nvSpPr>
        <p:spPr bwMode="auto">
          <a:xfrm>
            <a:off x="5778500" y="2819400"/>
            <a:ext cx="1238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9" name="Line 14"/>
          <p:cNvSpPr>
            <a:spLocks noChangeShapeType="1"/>
          </p:cNvSpPr>
          <p:nvPr/>
        </p:nvSpPr>
        <p:spPr bwMode="auto">
          <a:xfrm>
            <a:off x="7016750" y="2209800"/>
            <a:ext cx="1238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80" name="Line 15"/>
          <p:cNvSpPr>
            <a:spLocks noChangeShapeType="1"/>
          </p:cNvSpPr>
          <p:nvPr/>
        </p:nvSpPr>
        <p:spPr bwMode="auto">
          <a:xfrm>
            <a:off x="8255000" y="1600200"/>
            <a:ext cx="1238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81" name="Line 16"/>
          <p:cNvSpPr>
            <a:spLocks noChangeShapeType="1"/>
          </p:cNvSpPr>
          <p:nvPr/>
        </p:nvSpPr>
        <p:spPr bwMode="auto">
          <a:xfrm flipV="1">
            <a:off x="8255000" y="160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82" name="Text Box 17"/>
          <p:cNvSpPr txBox="1">
            <a:spLocks noChangeArrowheads="1"/>
          </p:cNvSpPr>
          <p:nvPr/>
        </p:nvSpPr>
        <p:spPr bwMode="auto">
          <a:xfrm>
            <a:off x="165100" y="4800607"/>
            <a:ext cx="1816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dirty="0" err="1">
                <a:latin typeface="Arial" pitchFamily="34" charset="0"/>
                <a:cs typeface="Arial" pitchFamily="34" charset="0"/>
              </a:rPr>
              <a:t>Off.ettersyn</a:t>
            </a:r>
            <a:endParaRPr lang="nb-NO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83" name="Text Box 18"/>
          <p:cNvSpPr txBox="1">
            <a:spLocks noChangeArrowheads="1"/>
          </p:cNvSpPr>
          <p:nvPr/>
        </p:nvSpPr>
        <p:spPr bwMode="auto">
          <a:xfrm>
            <a:off x="1403350" y="4114807"/>
            <a:ext cx="1816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dirty="0">
                <a:latin typeface="Arial" pitchFamily="34" charset="0"/>
                <a:cs typeface="Arial" pitchFamily="34" charset="0"/>
              </a:rPr>
              <a:t>Informasjon</a:t>
            </a:r>
          </a:p>
        </p:txBody>
      </p:sp>
      <p:sp>
        <p:nvSpPr>
          <p:cNvPr id="11284" name="Text Box 19"/>
          <p:cNvSpPr txBox="1">
            <a:spLocks noChangeArrowheads="1"/>
          </p:cNvSpPr>
          <p:nvPr/>
        </p:nvSpPr>
        <p:spPr bwMode="auto">
          <a:xfrm>
            <a:off x="4304928" y="2852940"/>
            <a:ext cx="1403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dirty="0">
                <a:latin typeface="Arial" pitchFamily="34" charset="0"/>
                <a:cs typeface="Arial" pitchFamily="34" charset="0"/>
              </a:rPr>
              <a:t>Dialog</a:t>
            </a:r>
          </a:p>
        </p:txBody>
      </p:sp>
      <p:sp>
        <p:nvSpPr>
          <p:cNvPr id="11285" name="Text Box 20"/>
          <p:cNvSpPr txBox="1">
            <a:spLocks noChangeArrowheads="1"/>
          </p:cNvSpPr>
          <p:nvPr/>
        </p:nvSpPr>
        <p:spPr bwMode="auto">
          <a:xfrm>
            <a:off x="3136900" y="3505204"/>
            <a:ext cx="132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dirty="0">
                <a:latin typeface="Arial" pitchFamily="34" charset="0"/>
                <a:cs typeface="Arial" pitchFamily="34" charset="0"/>
              </a:rPr>
              <a:t>Høring</a:t>
            </a:r>
          </a:p>
        </p:txBody>
      </p:sp>
      <p:sp>
        <p:nvSpPr>
          <p:cNvPr id="11286" name="Text Box 21"/>
          <p:cNvSpPr txBox="1">
            <a:spLocks noChangeArrowheads="1"/>
          </p:cNvSpPr>
          <p:nvPr/>
        </p:nvSpPr>
        <p:spPr bwMode="auto">
          <a:xfrm>
            <a:off x="5241032" y="2286007"/>
            <a:ext cx="202336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dirty="0">
                <a:latin typeface="Arial" pitchFamily="34" charset="0"/>
                <a:cs typeface="Arial" pitchFamily="34" charset="0"/>
              </a:rPr>
              <a:t>Aktiv </a:t>
            </a:r>
            <a:r>
              <a:rPr lang="nb-NO" sz="2000" dirty="0" smtClean="0">
                <a:latin typeface="Arial" pitchFamily="34" charset="0"/>
                <a:cs typeface="Arial" pitchFamily="34" charset="0"/>
              </a:rPr>
              <a:t>part</a:t>
            </a:r>
            <a:endParaRPr lang="nb-NO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87" name="Text Box 22"/>
          <p:cNvSpPr txBox="1">
            <a:spLocks noChangeArrowheads="1"/>
          </p:cNvSpPr>
          <p:nvPr/>
        </p:nvSpPr>
        <p:spPr bwMode="auto">
          <a:xfrm>
            <a:off x="6191250" y="1676402"/>
            <a:ext cx="22288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dirty="0">
                <a:latin typeface="Arial" pitchFamily="34" charset="0"/>
                <a:cs typeface="Arial" pitchFamily="34" charset="0"/>
              </a:rPr>
              <a:t>Medbestemmelse</a:t>
            </a:r>
          </a:p>
        </p:txBody>
      </p:sp>
      <p:sp>
        <p:nvSpPr>
          <p:cNvPr id="11288" name="Text Box 23"/>
          <p:cNvSpPr txBox="1">
            <a:spLocks noChangeArrowheads="1"/>
          </p:cNvSpPr>
          <p:nvPr/>
        </p:nvSpPr>
        <p:spPr bwMode="auto">
          <a:xfrm>
            <a:off x="7924800" y="990607"/>
            <a:ext cx="1733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dirty="0">
                <a:latin typeface="Arial" pitchFamily="34" charset="0"/>
                <a:cs typeface="Arial" pitchFamily="34" charset="0"/>
              </a:rPr>
              <a:t>Sjølråderett</a:t>
            </a:r>
          </a:p>
        </p:txBody>
      </p:sp>
      <p:sp>
        <p:nvSpPr>
          <p:cNvPr id="28" name="Line 16"/>
          <p:cNvSpPr>
            <a:spLocks noChangeShapeType="1"/>
          </p:cNvSpPr>
          <p:nvPr/>
        </p:nvSpPr>
        <p:spPr bwMode="auto">
          <a:xfrm flipV="1">
            <a:off x="2936778" y="2564908"/>
            <a:ext cx="420761" cy="721645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29" name="Line 16"/>
          <p:cNvSpPr>
            <a:spLocks noChangeShapeType="1"/>
          </p:cNvSpPr>
          <p:nvPr/>
        </p:nvSpPr>
        <p:spPr bwMode="auto">
          <a:xfrm flipH="1" flipV="1">
            <a:off x="3368825" y="2564906"/>
            <a:ext cx="360039" cy="720081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 flipV="1">
            <a:off x="5385049" y="1196752"/>
            <a:ext cx="377561" cy="432048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31" name="Line 20"/>
          <p:cNvSpPr>
            <a:spLocks noChangeShapeType="1"/>
          </p:cNvSpPr>
          <p:nvPr/>
        </p:nvSpPr>
        <p:spPr bwMode="auto">
          <a:xfrm flipH="1" flipV="1">
            <a:off x="5745089" y="1196752"/>
            <a:ext cx="342519" cy="432048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34" name="Line 20"/>
          <p:cNvSpPr>
            <a:spLocks noChangeShapeType="1"/>
          </p:cNvSpPr>
          <p:nvPr/>
        </p:nvSpPr>
        <p:spPr bwMode="auto">
          <a:xfrm flipV="1">
            <a:off x="5745089" y="1700808"/>
            <a:ext cx="377561" cy="432048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35" name="Line 20"/>
          <p:cNvSpPr>
            <a:spLocks noChangeShapeType="1"/>
          </p:cNvSpPr>
          <p:nvPr/>
        </p:nvSpPr>
        <p:spPr bwMode="auto">
          <a:xfrm flipH="1" flipV="1">
            <a:off x="5385049" y="1700808"/>
            <a:ext cx="342519" cy="432048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44" name="Line 16"/>
          <p:cNvSpPr>
            <a:spLocks noChangeShapeType="1"/>
          </p:cNvSpPr>
          <p:nvPr/>
        </p:nvSpPr>
        <p:spPr bwMode="auto">
          <a:xfrm flipH="1" flipV="1">
            <a:off x="8265369" y="260650"/>
            <a:ext cx="360039" cy="720081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45" name="Line 16"/>
          <p:cNvSpPr>
            <a:spLocks noChangeShapeType="1"/>
          </p:cNvSpPr>
          <p:nvPr/>
        </p:nvSpPr>
        <p:spPr bwMode="auto">
          <a:xfrm flipV="1">
            <a:off x="8625409" y="260648"/>
            <a:ext cx="351657" cy="72008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2559050" y="5282044"/>
            <a:ext cx="7346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800" dirty="0" smtClean="0">
                <a:solidFill>
                  <a:srgbClr val="0066CC"/>
                </a:solidFill>
                <a:latin typeface="Comic Sans MS" pitchFamily="66" charset="0"/>
              </a:rPr>
              <a:t>OBS: flere faser på hvert trinn…..</a:t>
            </a:r>
            <a:endParaRPr lang="nb-NO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theme/theme1.xml><?xml version="1.0" encoding="utf-8"?>
<a:theme xmlns:a="http://schemas.openxmlformats.org/drawingml/2006/main" name="Standard utforming">
  <a:themeElements>
    <a:clrScheme name="Standard utform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 utform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5689</TotalTime>
  <Words>1900</Words>
  <Application>Microsoft Office PowerPoint</Application>
  <PresentationFormat>A4 (210 x 297 mm)</PresentationFormat>
  <Paragraphs>443</Paragraphs>
  <Slides>20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1" baseType="lpstr">
      <vt:lpstr>Standard utforming</vt:lpstr>
      <vt:lpstr>Lysbilde 1</vt:lpstr>
      <vt:lpstr>Lysbilde 2</vt:lpstr>
      <vt:lpstr>Lysbilde 3</vt:lpstr>
      <vt:lpstr>Lysbilde 4</vt:lpstr>
      <vt:lpstr>Lysbilde 5</vt:lpstr>
      <vt:lpstr>Lysbilde 6</vt:lpstr>
      <vt:lpstr>Lysbilde 7</vt:lpstr>
      <vt:lpstr>Lysbilde 8</vt:lpstr>
      <vt:lpstr>Lysbilde 9</vt:lpstr>
      <vt:lpstr>Lysbilde 10</vt:lpstr>
      <vt:lpstr>Lysbilde 11</vt:lpstr>
      <vt:lpstr>Lysbilde 12</vt:lpstr>
      <vt:lpstr>Lysbilde 13</vt:lpstr>
      <vt:lpstr>Lysbilde 14</vt:lpstr>
      <vt:lpstr>Lysbilde 15</vt:lpstr>
      <vt:lpstr>Lysbilde 16</vt:lpstr>
      <vt:lpstr>Lysbilde 17</vt:lpstr>
      <vt:lpstr>Lysbilde 18</vt:lpstr>
      <vt:lpstr>Lysbilde 19</vt:lpstr>
      <vt:lpstr>Lysbilde 20</vt:lpstr>
    </vt:vector>
  </TitlesOfParts>
  <Company>Carrot Communications 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ltf</dc:creator>
  <cp:lastModifiedBy>Asle</cp:lastModifiedBy>
  <cp:revision>328</cp:revision>
  <dcterms:created xsi:type="dcterms:W3CDTF">2003-02-17T14:48:10Z</dcterms:created>
  <dcterms:modified xsi:type="dcterms:W3CDTF">2018-09-19T06:23:42Z</dcterms:modified>
</cp:coreProperties>
</file>